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67" r:id="rId3"/>
    <p:sldId id="316" r:id="rId4"/>
    <p:sldId id="317" r:id="rId5"/>
    <p:sldId id="318" r:id="rId6"/>
    <p:sldId id="319" r:id="rId7"/>
    <p:sldId id="278" r:id="rId8"/>
    <p:sldId id="279" r:id="rId9"/>
    <p:sldId id="280" r:id="rId10"/>
    <p:sldId id="289" r:id="rId11"/>
    <p:sldId id="281" r:id="rId12"/>
    <p:sldId id="282" r:id="rId13"/>
    <p:sldId id="283" r:id="rId14"/>
    <p:sldId id="284" r:id="rId15"/>
    <p:sldId id="285" r:id="rId16"/>
    <p:sldId id="290" r:id="rId17"/>
    <p:sldId id="291" r:id="rId18"/>
    <p:sldId id="286" r:id="rId19"/>
    <p:sldId id="287" r:id="rId20"/>
    <p:sldId id="292" r:id="rId21"/>
    <p:sldId id="293" r:id="rId22"/>
    <p:sldId id="294" r:id="rId23"/>
    <p:sldId id="295" r:id="rId24"/>
    <p:sldId id="296" r:id="rId25"/>
    <p:sldId id="297" r:id="rId26"/>
    <p:sldId id="303" r:id="rId27"/>
    <p:sldId id="298" r:id="rId28"/>
    <p:sldId id="299" r:id="rId29"/>
    <p:sldId id="300" r:id="rId30"/>
    <p:sldId id="301" r:id="rId31"/>
    <p:sldId id="302" r:id="rId32"/>
    <p:sldId id="304" r:id="rId33"/>
    <p:sldId id="306" r:id="rId34"/>
    <p:sldId id="307" r:id="rId35"/>
    <p:sldId id="308" r:id="rId36"/>
    <p:sldId id="288" r:id="rId37"/>
    <p:sldId id="309" r:id="rId38"/>
    <p:sldId id="310" r:id="rId39"/>
    <p:sldId id="312" r:id="rId40"/>
    <p:sldId id="311" r:id="rId41"/>
    <p:sldId id="313" r:id="rId42"/>
    <p:sldId id="314" r:id="rId43"/>
    <p:sldId id="315" r:id="rId44"/>
    <p:sldId id="321" r:id="rId45"/>
    <p:sldId id="322" r:id="rId46"/>
    <p:sldId id="323" r:id="rId47"/>
    <p:sldId id="325"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程岳" initials="程岳" lastIdx="1" clrIdx="0">
    <p:extLst>
      <p:ext uri="{19B8F6BF-5375-455C-9EA6-DF929625EA0E}">
        <p15:presenceInfo xmlns:p15="http://schemas.microsoft.com/office/powerpoint/2012/main" userId="63d151ff60885e1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170FE"/>
    <a:srgbClr val="00B050"/>
    <a:srgbClr val="FAFAFA"/>
    <a:srgbClr val="FF9933"/>
    <a:srgbClr val="418FE0"/>
    <a:srgbClr val="92D050"/>
    <a:srgbClr val="BF9000"/>
    <a:srgbClr val="4472C4"/>
    <a:srgbClr val="1128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35" autoAdjust="0"/>
    <p:restoredTop sz="87765" autoAdjust="0"/>
  </p:normalViewPr>
  <p:slideViewPr>
    <p:cSldViewPr snapToGrid="0" showGuides="1">
      <p:cViewPr varScale="1">
        <p:scale>
          <a:sx n="100" d="100"/>
          <a:sy n="100" d="100"/>
        </p:scale>
        <p:origin x="113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736EE9-96CB-47FC-9E29-4EAA82076A65}" type="datetimeFigureOut">
              <a:rPr lang="en-US" smtClean="0"/>
              <a:t>6/25/2023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3C393E-0D92-4D89-8035-3F5DFDACC411}" type="slidenum">
              <a:rPr lang="en-US" smtClean="0"/>
              <a:t>‹#›</a:t>
            </a:fld>
            <a:endParaRPr lang="en-US"/>
          </a:p>
        </p:txBody>
      </p:sp>
    </p:spTree>
    <p:extLst>
      <p:ext uri="{BB962C8B-B14F-4D97-AF65-F5344CB8AC3E}">
        <p14:creationId xmlns:p14="http://schemas.microsoft.com/office/powerpoint/2010/main" val="4014131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effectLst/>
              </a:rPr>
              <a:t>在中国、美国和东南亚均采用两地三中心的策略</a:t>
            </a:r>
          </a:p>
          <a:p>
            <a:r>
              <a:rPr lang="zh-CN" altLang="en-US" dirty="0">
                <a:effectLst/>
              </a:rPr>
              <a:t>其中因为中国只有买家，所以用户量级较买家较少，因此只需要在上海一个地方具有同城双中心即可。而对于东南亚用户分布较为分散，可以选取新加坡作为东南亚买家的同城双中心，距离东南亚各地近且基础设施完善，云服务商支持好。对于美国人口基本分布在东西两个海岸，因此可以分别在洛杉矶和纽约建立两个同城双中心。</a:t>
            </a:r>
          </a:p>
          <a:p>
            <a:r>
              <a:rPr lang="zh-CN" altLang="en-US" dirty="0">
                <a:effectLst/>
              </a:rPr>
              <a:t>对于备选中心，可以选取日本作为三地的备份服务器中心，日本较三地较近，且基础设施完善、云服务商支持好。</a:t>
            </a:r>
          </a:p>
          <a:p>
            <a:endParaRPr lang="en-US" dirty="0"/>
          </a:p>
        </p:txBody>
      </p:sp>
      <p:sp>
        <p:nvSpPr>
          <p:cNvPr id="4" name="Slide Number Placeholder 3"/>
          <p:cNvSpPr>
            <a:spLocks noGrp="1"/>
          </p:cNvSpPr>
          <p:nvPr>
            <p:ph type="sldNum" sz="quarter" idx="5"/>
          </p:nvPr>
        </p:nvSpPr>
        <p:spPr/>
        <p:txBody>
          <a:bodyPr/>
          <a:lstStyle/>
          <a:p>
            <a:fld id="{0D3C393E-0D92-4D89-8035-3F5DFDACC411}" type="slidenum">
              <a:rPr lang="en-US" smtClean="0"/>
              <a:t>13</a:t>
            </a:fld>
            <a:endParaRPr lang="en-US"/>
          </a:p>
        </p:txBody>
      </p:sp>
    </p:spTree>
    <p:extLst>
      <p:ext uri="{BB962C8B-B14F-4D97-AF65-F5344CB8AC3E}">
        <p14:creationId xmlns:p14="http://schemas.microsoft.com/office/powerpoint/2010/main" val="2291632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800" b="1" dirty="0">
                <a:effectLst/>
              </a:rPr>
              <a:t>备节点中心方案</a:t>
            </a:r>
            <a:endParaRPr lang="en-US" altLang="zh-CN" sz="1800" b="1" dirty="0">
              <a:effectLst/>
            </a:endParaRPr>
          </a:p>
          <a:p>
            <a:r>
              <a:rPr lang="zh-CN" altLang="en-US" dirty="0">
                <a:effectLst/>
              </a:rPr>
              <a:t>后端搭建一套独立的备节点中心</a:t>
            </a:r>
          </a:p>
          <a:p>
            <a:r>
              <a:rPr lang="en-US" altLang="zh-CN" dirty="0">
                <a:effectLst/>
              </a:rPr>
              <a:t>1</a:t>
            </a:r>
            <a:r>
              <a:rPr lang="zh-CN" altLang="en-US" dirty="0">
                <a:effectLst/>
              </a:rPr>
              <a:t>）应用备服务：包含前后端一整套的应用服务，</a:t>
            </a:r>
            <a:r>
              <a:rPr lang="en-US" altLang="zh-CN" dirty="0">
                <a:effectLst/>
              </a:rPr>
              <a:t>nginx</a:t>
            </a:r>
            <a:r>
              <a:rPr lang="zh-CN" altLang="en-US" dirty="0">
                <a:effectLst/>
              </a:rPr>
              <a:t>，</a:t>
            </a:r>
            <a:r>
              <a:rPr lang="en-US" altLang="zh-CN" dirty="0" err="1">
                <a:effectLst/>
              </a:rPr>
              <a:t>db</a:t>
            </a:r>
            <a:r>
              <a:rPr lang="zh-CN" altLang="en-US" dirty="0">
                <a:effectLst/>
              </a:rPr>
              <a:t>代理层。前后端独立域名。</a:t>
            </a:r>
          </a:p>
          <a:p>
            <a:r>
              <a:rPr lang="en-US" altLang="zh-CN" dirty="0">
                <a:effectLst/>
              </a:rPr>
              <a:t>2</a:t>
            </a:r>
            <a:r>
              <a:rPr lang="zh-CN" altLang="en-US" dirty="0">
                <a:effectLst/>
              </a:rPr>
              <a:t>）数据服务：包含其余各正式服务的备节点数据。</a:t>
            </a:r>
          </a:p>
          <a:p>
            <a:r>
              <a:rPr lang="zh-CN" altLang="en-US" dirty="0">
                <a:effectLst/>
              </a:rPr>
              <a:t>当美国环境出现类似</a:t>
            </a:r>
            <a:r>
              <a:rPr lang="en-US" altLang="zh-CN" dirty="0">
                <a:effectLst/>
              </a:rPr>
              <a:t>709</a:t>
            </a:r>
            <a:r>
              <a:rPr lang="zh-CN" altLang="en-US" dirty="0">
                <a:effectLst/>
              </a:rPr>
              <a:t>故障、或者东南亚出现</a:t>
            </a:r>
            <a:r>
              <a:rPr lang="en-US" altLang="zh-CN" dirty="0">
                <a:effectLst/>
              </a:rPr>
              <a:t>603</a:t>
            </a:r>
            <a:r>
              <a:rPr lang="zh-CN" altLang="en-US" dirty="0">
                <a:effectLst/>
              </a:rPr>
              <a:t>故障时，</a:t>
            </a:r>
          </a:p>
          <a:p>
            <a:r>
              <a:rPr lang="zh-CN" altLang="en-US" dirty="0">
                <a:effectLst/>
              </a:rPr>
              <a:t>操作流程如下：</a:t>
            </a:r>
          </a:p>
          <a:p>
            <a:pPr>
              <a:buFont typeface="Arial" panose="020B0604020202020204" pitchFamily="34" charset="0"/>
              <a:buChar char="•"/>
            </a:pPr>
            <a:r>
              <a:rPr lang="zh-CN" altLang="en-US" dirty="0">
                <a:effectLst/>
              </a:rPr>
              <a:t>将切换</a:t>
            </a:r>
            <a:r>
              <a:rPr lang="en-US" altLang="zh-CN" dirty="0">
                <a:effectLst/>
              </a:rPr>
              <a:t>US</a:t>
            </a:r>
            <a:r>
              <a:rPr lang="zh-CN" altLang="en-US" dirty="0">
                <a:effectLst/>
              </a:rPr>
              <a:t>备库为备节点中心</a:t>
            </a:r>
            <a:r>
              <a:rPr lang="en-US" altLang="zh-CN" dirty="0">
                <a:effectLst/>
              </a:rPr>
              <a:t>DB</a:t>
            </a:r>
            <a:r>
              <a:rPr lang="zh-CN" altLang="en-US" dirty="0">
                <a:effectLst/>
              </a:rPr>
              <a:t>代理层的主库。</a:t>
            </a:r>
          </a:p>
          <a:p>
            <a:pPr>
              <a:buFont typeface="Arial" panose="020B0604020202020204" pitchFamily="34" charset="0"/>
              <a:buChar char="•"/>
            </a:pPr>
            <a:r>
              <a:rPr lang="zh-CN" altLang="en-US" dirty="0">
                <a:effectLst/>
              </a:rPr>
              <a:t>将</a:t>
            </a:r>
            <a:r>
              <a:rPr lang="en-US" altLang="zh-CN" dirty="0">
                <a:effectLst/>
              </a:rPr>
              <a:t>US</a:t>
            </a:r>
            <a:r>
              <a:rPr lang="zh-CN" altLang="en-US" dirty="0">
                <a:effectLst/>
              </a:rPr>
              <a:t>后端域名</a:t>
            </a:r>
            <a:r>
              <a:rPr lang="en-US" altLang="zh-CN" dirty="0">
                <a:effectLst/>
              </a:rPr>
              <a:t>CNAME</a:t>
            </a:r>
            <a:r>
              <a:rPr lang="zh-CN" altLang="en-US" dirty="0">
                <a:effectLst/>
              </a:rPr>
              <a:t>指向</a:t>
            </a:r>
            <a:r>
              <a:rPr lang="en-US" altLang="zh-CN" dirty="0">
                <a:effectLst/>
              </a:rPr>
              <a:t>BC</a:t>
            </a:r>
            <a:r>
              <a:rPr lang="zh-CN" altLang="en-US" dirty="0">
                <a:effectLst/>
              </a:rPr>
              <a:t>后端备域名。 至此，后端</a:t>
            </a:r>
            <a:r>
              <a:rPr lang="en-US" altLang="zh-CN" dirty="0">
                <a:effectLst/>
              </a:rPr>
              <a:t>US</a:t>
            </a:r>
            <a:r>
              <a:rPr lang="zh-CN" altLang="en-US" dirty="0">
                <a:effectLst/>
              </a:rPr>
              <a:t>域名的服务可恢复正常访问。</a:t>
            </a:r>
          </a:p>
          <a:p>
            <a:pPr>
              <a:buFont typeface="Arial" panose="020B0604020202020204" pitchFamily="34" charset="0"/>
              <a:buChar char="•"/>
            </a:pPr>
            <a:r>
              <a:rPr lang="zh-CN" altLang="en-US" dirty="0">
                <a:effectLst/>
              </a:rPr>
              <a:t>切换移动</a:t>
            </a:r>
            <a:r>
              <a:rPr lang="en-US" altLang="zh-CN" dirty="0">
                <a:effectLst/>
              </a:rPr>
              <a:t>GLSB</a:t>
            </a:r>
            <a:r>
              <a:rPr lang="zh-CN" altLang="en-US" dirty="0">
                <a:effectLst/>
              </a:rPr>
              <a:t>的</a:t>
            </a:r>
            <a:r>
              <a:rPr lang="en-US" altLang="zh-CN" dirty="0">
                <a:effectLst/>
              </a:rPr>
              <a:t>IP</a:t>
            </a:r>
            <a:r>
              <a:rPr lang="zh-CN" altLang="en-US" dirty="0">
                <a:effectLst/>
              </a:rPr>
              <a:t>指向备节点</a:t>
            </a:r>
            <a:r>
              <a:rPr lang="en-US" altLang="zh-CN" dirty="0">
                <a:effectLst/>
              </a:rPr>
              <a:t>IP</a:t>
            </a:r>
            <a:r>
              <a:rPr lang="zh-CN" altLang="en-US" dirty="0">
                <a:effectLst/>
              </a:rPr>
              <a:t>，至此移动服务恢复正常。</a:t>
            </a:r>
          </a:p>
          <a:p>
            <a:pPr>
              <a:buFont typeface="Arial" panose="020B0604020202020204" pitchFamily="34" charset="0"/>
              <a:buChar char="•"/>
            </a:pPr>
            <a:r>
              <a:rPr lang="zh-CN" altLang="en-US" dirty="0">
                <a:effectLst/>
              </a:rPr>
              <a:t>将</a:t>
            </a:r>
            <a:r>
              <a:rPr lang="en-US" altLang="zh-CN" dirty="0">
                <a:effectLst/>
              </a:rPr>
              <a:t>US</a:t>
            </a:r>
            <a:r>
              <a:rPr lang="zh-CN" altLang="en-US" dirty="0">
                <a:effectLst/>
              </a:rPr>
              <a:t>前端域名</a:t>
            </a:r>
            <a:r>
              <a:rPr lang="en-US" altLang="zh-CN" dirty="0">
                <a:effectLst/>
              </a:rPr>
              <a:t>CNAME</a:t>
            </a:r>
            <a:r>
              <a:rPr lang="zh-CN" altLang="en-US" dirty="0">
                <a:effectLst/>
              </a:rPr>
              <a:t>指向</a:t>
            </a:r>
            <a:r>
              <a:rPr lang="en-US" altLang="zh-CN" dirty="0">
                <a:effectLst/>
              </a:rPr>
              <a:t>BC</a:t>
            </a:r>
            <a:r>
              <a:rPr lang="zh-CN" altLang="en-US" dirty="0">
                <a:effectLst/>
              </a:rPr>
              <a:t>前端备域名，至此前端服务恢复正常。</a:t>
            </a:r>
          </a:p>
          <a:p>
            <a:endParaRPr lang="en-US" dirty="0"/>
          </a:p>
        </p:txBody>
      </p:sp>
      <p:sp>
        <p:nvSpPr>
          <p:cNvPr id="4" name="Slide Number Placeholder 3"/>
          <p:cNvSpPr>
            <a:spLocks noGrp="1"/>
          </p:cNvSpPr>
          <p:nvPr>
            <p:ph type="sldNum" sz="quarter" idx="5"/>
          </p:nvPr>
        </p:nvSpPr>
        <p:spPr/>
        <p:txBody>
          <a:bodyPr/>
          <a:lstStyle/>
          <a:p>
            <a:fld id="{0D3C393E-0D92-4D89-8035-3F5DFDACC411}" type="slidenum">
              <a:rPr lang="en-US" smtClean="0"/>
              <a:t>14</a:t>
            </a:fld>
            <a:endParaRPr lang="en-US"/>
          </a:p>
        </p:txBody>
      </p:sp>
    </p:spTree>
    <p:extLst>
      <p:ext uri="{BB962C8B-B14F-4D97-AF65-F5344CB8AC3E}">
        <p14:creationId xmlns:p14="http://schemas.microsoft.com/office/powerpoint/2010/main" val="1963061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1200" dirty="0">
                <a:effectLst/>
              </a:rPr>
              <a:t>在 </a:t>
            </a:r>
            <a:r>
              <a:rPr lang="en-US" altLang="zh-CN" sz="1200" dirty="0">
                <a:effectLst/>
              </a:rPr>
              <a:t>Kubernetes </a:t>
            </a:r>
            <a:r>
              <a:rPr lang="zh-CN" altLang="en-US" sz="1200" dirty="0">
                <a:effectLst/>
              </a:rPr>
              <a:t>中，</a:t>
            </a:r>
            <a:r>
              <a:rPr lang="en-US" altLang="zh-CN" sz="1200" b="1" dirty="0" err="1">
                <a:solidFill>
                  <a:srgbClr val="FF0000"/>
                </a:solidFill>
                <a:effectLst/>
              </a:rPr>
              <a:t>HorizontalPodAutoscaler</a:t>
            </a:r>
            <a:r>
              <a:rPr lang="en-US" altLang="zh-CN" sz="1200" dirty="0">
                <a:effectLst/>
              </a:rPr>
              <a:t> </a:t>
            </a:r>
            <a:r>
              <a:rPr lang="zh-CN" altLang="en-US" sz="1200" dirty="0">
                <a:effectLst/>
              </a:rPr>
              <a:t>自动更新工作负载资源 （例如 </a:t>
            </a:r>
            <a:r>
              <a:rPr lang="en-US" altLang="zh-CN" sz="1200" dirty="0">
                <a:effectLst/>
              </a:rPr>
              <a:t>Deployment </a:t>
            </a:r>
            <a:r>
              <a:rPr lang="zh-CN" altLang="en-US" sz="1200" dirty="0">
                <a:effectLst/>
              </a:rPr>
              <a:t>或者 </a:t>
            </a:r>
            <a:r>
              <a:rPr lang="en-US" altLang="zh-CN" sz="1200" dirty="0" err="1">
                <a:effectLst/>
              </a:rPr>
              <a:t>StatefulSet</a:t>
            </a:r>
            <a:r>
              <a:rPr lang="zh-CN" altLang="en-US" sz="1200" dirty="0">
                <a:effectLst/>
              </a:rPr>
              <a:t>）， 目的是自动扩缩工作负载以满足需求。</a:t>
            </a:r>
            <a:endParaRPr lang="en-US" altLang="zh-CN" sz="1200" dirty="0">
              <a:effectLst/>
            </a:endParaRPr>
          </a:p>
          <a:p>
            <a:pPr algn="l"/>
            <a:endParaRPr lang="en-US" altLang="zh-CN" sz="1200" dirty="0"/>
          </a:p>
          <a:p>
            <a:pPr algn="l"/>
            <a:r>
              <a:rPr lang="zh-CN" altLang="en-US" sz="1200" dirty="0">
                <a:solidFill>
                  <a:srgbClr val="FF0000"/>
                </a:solidFill>
                <a:effectLst/>
              </a:rPr>
              <a:t>水平扩缩</a:t>
            </a:r>
            <a:r>
              <a:rPr lang="zh-CN" altLang="en-US" sz="1200" dirty="0">
                <a:effectLst/>
              </a:rPr>
              <a:t>意味着对增加的负载的响应是部署更多的 </a:t>
            </a:r>
            <a:r>
              <a:rPr lang="en-US" altLang="zh-CN" sz="1200" b="1" dirty="0">
                <a:solidFill>
                  <a:srgbClr val="FF0000"/>
                </a:solidFill>
                <a:effectLst/>
              </a:rPr>
              <a:t>Pod</a:t>
            </a:r>
            <a:r>
              <a:rPr lang="zh-CN" altLang="en-US" sz="1200" dirty="0">
                <a:effectLst/>
              </a:rPr>
              <a:t>。 这与 “垂直（</a:t>
            </a:r>
            <a:r>
              <a:rPr lang="en-US" altLang="zh-CN" sz="1200" dirty="0">
                <a:effectLst/>
              </a:rPr>
              <a:t>Vertical</a:t>
            </a:r>
            <a:r>
              <a:rPr lang="zh-CN" altLang="en-US" sz="1200" dirty="0">
                <a:effectLst/>
              </a:rPr>
              <a:t>）” 扩缩不同，对于 </a:t>
            </a:r>
            <a:r>
              <a:rPr lang="en-US" altLang="zh-CN" sz="1200" dirty="0">
                <a:effectLst/>
              </a:rPr>
              <a:t>Kubernetes</a:t>
            </a:r>
            <a:r>
              <a:rPr lang="zh-CN" altLang="en-US" sz="1200" dirty="0">
                <a:effectLst/>
              </a:rPr>
              <a:t>， 垂直扩缩意味着将更多资源（例如：内存或 </a:t>
            </a:r>
            <a:r>
              <a:rPr lang="en-US" altLang="zh-CN" sz="1200" dirty="0">
                <a:effectLst/>
              </a:rPr>
              <a:t>CPU</a:t>
            </a:r>
            <a:r>
              <a:rPr lang="zh-CN" altLang="en-US" sz="1200" dirty="0">
                <a:effectLst/>
              </a:rPr>
              <a:t>）分配给已经为工作负载运行的 </a:t>
            </a:r>
            <a:r>
              <a:rPr lang="en-US" altLang="zh-CN" sz="1200" dirty="0">
                <a:effectLst/>
              </a:rPr>
              <a:t>Pod</a:t>
            </a:r>
            <a:r>
              <a:rPr lang="zh-CN" altLang="en-US" sz="1200" dirty="0">
                <a:effectLst/>
              </a:rPr>
              <a:t>。</a:t>
            </a:r>
            <a:br>
              <a:rPr lang="en-US" altLang="zh-CN" sz="1200" dirty="0">
                <a:effectLst/>
              </a:rPr>
            </a:br>
            <a:endParaRPr lang="en-US" altLang="zh-CN" sz="1200" dirty="0">
              <a:effectLst/>
            </a:endParaRPr>
          </a:p>
          <a:p>
            <a:pPr algn="l"/>
            <a:r>
              <a:rPr lang="zh-CN" altLang="en-US" sz="1200" dirty="0">
                <a:effectLst/>
              </a:rPr>
              <a:t>如果负载减少，并且 </a:t>
            </a:r>
            <a:r>
              <a:rPr lang="en-US" altLang="zh-CN" sz="1200" dirty="0">
                <a:effectLst/>
              </a:rPr>
              <a:t>Pod </a:t>
            </a:r>
            <a:r>
              <a:rPr lang="zh-CN" altLang="en-US" sz="1200" dirty="0">
                <a:effectLst/>
              </a:rPr>
              <a:t>的数量高于配置的最小值， </a:t>
            </a:r>
            <a:r>
              <a:rPr lang="en-US" altLang="zh-CN" sz="1200" dirty="0" err="1">
                <a:effectLst/>
              </a:rPr>
              <a:t>HorizontalPodAutoscaler</a:t>
            </a:r>
            <a:r>
              <a:rPr lang="en-US" altLang="zh-CN" sz="1200" dirty="0">
                <a:effectLst/>
              </a:rPr>
              <a:t> </a:t>
            </a:r>
            <a:r>
              <a:rPr lang="zh-CN" altLang="en-US" sz="1200" dirty="0">
                <a:effectLst/>
              </a:rPr>
              <a:t>会指示工作负载资源（</a:t>
            </a:r>
            <a:r>
              <a:rPr lang="en-US" altLang="zh-CN" sz="1200" dirty="0">
                <a:effectLst/>
              </a:rPr>
              <a:t>Deployment</a:t>
            </a:r>
            <a:r>
              <a:rPr lang="zh-CN" altLang="en-US" sz="1200" dirty="0">
                <a:effectLst/>
              </a:rPr>
              <a:t>、</a:t>
            </a:r>
            <a:r>
              <a:rPr lang="en-US" altLang="zh-CN" sz="1200" dirty="0" err="1">
                <a:effectLst/>
              </a:rPr>
              <a:t>StatefulSet</a:t>
            </a:r>
            <a:r>
              <a:rPr lang="en-US" altLang="zh-CN" sz="1200" dirty="0">
                <a:effectLst/>
              </a:rPr>
              <a:t> </a:t>
            </a:r>
            <a:r>
              <a:rPr lang="zh-CN" altLang="en-US" sz="1200" dirty="0">
                <a:effectLst/>
              </a:rPr>
              <a:t>或其他类似资源）缩减。</a:t>
            </a:r>
          </a:p>
          <a:p>
            <a:endParaRPr lang="en-US" dirty="0"/>
          </a:p>
        </p:txBody>
      </p:sp>
      <p:sp>
        <p:nvSpPr>
          <p:cNvPr id="4" name="Slide Number Placeholder 3"/>
          <p:cNvSpPr>
            <a:spLocks noGrp="1"/>
          </p:cNvSpPr>
          <p:nvPr>
            <p:ph type="sldNum" sz="quarter" idx="5"/>
          </p:nvPr>
        </p:nvSpPr>
        <p:spPr/>
        <p:txBody>
          <a:bodyPr/>
          <a:lstStyle/>
          <a:p>
            <a:fld id="{0D3C393E-0D92-4D89-8035-3F5DFDACC411}" type="slidenum">
              <a:rPr lang="en-US" smtClean="0"/>
              <a:t>15</a:t>
            </a:fld>
            <a:endParaRPr lang="en-US"/>
          </a:p>
        </p:txBody>
      </p:sp>
    </p:spTree>
    <p:extLst>
      <p:ext uri="{BB962C8B-B14F-4D97-AF65-F5344CB8AC3E}">
        <p14:creationId xmlns:p14="http://schemas.microsoft.com/office/powerpoint/2010/main" val="2067594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1200" dirty="0">
                <a:effectLst/>
              </a:rPr>
              <a:t>在 </a:t>
            </a:r>
            <a:r>
              <a:rPr lang="en-US" altLang="zh-CN" sz="1200" dirty="0">
                <a:effectLst/>
              </a:rPr>
              <a:t>Kubernetes </a:t>
            </a:r>
            <a:r>
              <a:rPr lang="zh-CN" altLang="en-US" sz="1200" dirty="0">
                <a:effectLst/>
              </a:rPr>
              <a:t>中，</a:t>
            </a:r>
            <a:r>
              <a:rPr lang="en-US" altLang="zh-CN" sz="1200" b="1" dirty="0" err="1">
                <a:solidFill>
                  <a:srgbClr val="FF0000"/>
                </a:solidFill>
                <a:effectLst/>
              </a:rPr>
              <a:t>HorizontalPodAutoscaler</a:t>
            </a:r>
            <a:r>
              <a:rPr lang="en-US" altLang="zh-CN" sz="1200" dirty="0">
                <a:effectLst/>
              </a:rPr>
              <a:t> </a:t>
            </a:r>
            <a:r>
              <a:rPr lang="zh-CN" altLang="en-US" sz="1200" dirty="0">
                <a:effectLst/>
              </a:rPr>
              <a:t>自动更新工作负载资源 （例如 </a:t>
            </a:r>
            <a:r>
              <a:rPr lang="en-US" altLang="zh-CN" sz="1200" dirty="0">
                <a:effectLst/>
              </a:rPr>
              <a:t>Deployment </a:t>
            </a:r>
            <a:r>
              <a:rPr lang="zh-CN" altLang="en-US" sz="1200" dirty="0">
                <a:effectLst/>
              </a:rPr>
              <a:t>或者 </a:t>
            </a:r>
            <a:r>
              <a:rPr lang="en-US" altLang="zh-CN" sz="1200" dirty="0" err="1">
                <a:effectLst/>
              </a:rPr>
              <a:t>StatefulSet</a:t>
            </a:r>
            <a:r>
              <a:rPr lang="zh-CN" altLang="en-US" sz="1200" dirty="0">
                <a:effectLst/>
              </a:rPr>
              <a:t>）， 目的是自动扩缩工作负载以满足需求。</a:t>
            </a:r>
            <a:endParaRPr lang="en-US" altLang="zh-CN" sz="1200" dirty="0">
              <a:effectLst/>
            </a:endParaRPr>
          </a:p>
          <a:p>
            <a:pPr algn="l"/>
            <a:endParaRPr lang="en-US" altLang="zh-CN" sz="1200" dirty="0"/>
          </a:p>
          <a:p>
            <a:pPr algn="l"/>
            <a:r>
              <a:rPr lang="zh-CN" altLang="en-US" sz="1200" dirty="0">
                <a:solidFill>
                  <a:srgbClr val="FF0000"/>
                </a:solidFill>
                <a:effectLst/>
              </a:rPr>
              <a:t>水平扩缩</a:t>
            </a:r>
            <a:r>
              <a:rPr lang="zh-CN" altLang="en-US" sz="1200" dirty="0">
                <a:effectLst/>
              </a:rPr>
              <a:t>意味着对增加的负载的响应是部署更多的 </a:t>
            </a:r>
            <a:r>
              <a:rPr lang="en-US" altLang="zh-CN" sz="1200" b="1" dirty="0">
                <a:solidFill>
                  <a:srgbClr val="FF0000"/>
                </a:solidFill>
                <a:effectLst/>
              </a:rPr>
              <a:t>Pod</a:t>
            </a:r>
            <a:r>
              <a:rPr lang="zh-CN" altLang="en-US" sz="1200" dirty="0">
                <a:effectLst/>
              </a:rPr>
              <a:t>。 这与 “垂直（</a:t>
            </a:r>
            <a:r>
              <a:rPr lang="en-US" altLang="zh-CN" sz="1200" dirty="0">
                <a:effectLst/>
              </a:rPr>
              <a:t>Vertical</a:t>
            </a:r>
            <a:r>
              <a:rPr lang="zh-CN" altLang="en-US" sz="1200" dirty="0">
                <a:effectLst/>
              </a:rPr>
              <a:t>）” 扩缩不同，对于 </a:t>
            </a:r>
            <a:r>
              <a:rPr lang="en-US" altLang="zh-CN" sz="1200" dirty="0">
                <a:effectLst/>
              </a:rPr>
              <a:t>Kubernetes</a:t>
            </a:r>
            <a:r>
              <a:rPr lang="zh-CN" altLang="en-US" sz="1200" dirty="0">
                <a:effectLst/>
              </a:rPr>
              <a:t>， 垂直扩缩意味着将更多资源（例如：内存或 </a:t>
            </a:r>
            <a:r>
              <a:rPr lang="en-US" altLang="zh-CN" sz="1200" dirty="0">
                <a:effectLst/>
              </a:rPr>
              <a:t>CPU</a:t>
            </a:r>
            <a:r>
              <a:rPr lang="zh-CN" altLang="en-US" sz="1200" dirty="0">
                <a:effectLst/>
              </a:rPr>
              <a:t>）分配给已经为工作负载运行的 </a:t>
            </a:r>
            <a:r>
              <a:rPr lang="en-US" altLang="zh-CN" sz="1200" dirty="0">
                <a:effectLst/>
              </a:rPr>
              <a:t>Pod</a:t>
            </a:r>
            <a:r>
              <a:rPr lang="zh-CN" altLang="en-US" sz="1200" dirty="0">
                <a:effectLst/>
              </a:rPr>
              <a:t>。</a:t>
            </a:r>
            <a:br>
              <a:rPr lang="en-US" altLang="zh-CN" sz="1200" dirty="0">
                <a:effectLst/>
              </a:rPr>
            </a:br>
            <a:endParaRPr lang="en-US" altLang="zh-CN" sz="1200" dirty="0">
              <a:effectLst/>
            </a:endParaRPr>
          </a:p>
          <a:p>
            <a:pPr algn="l"/>
            <a:r>
              <a:rPr lang="zh-CN" altLang="en-US" sz="1200" dirty="0">
                <a:effectLst/>
              </a:rPr>
              <a:t>如果负载减少，并且 </a:t>
            </a:r>
            <a:r>
              <a:rPr lang="en-US" altLang="zh-CN" sz="1200" dirty="0">
                <a:effectLst/>
              </a:rPr>
              <a:t>Pod </a:t>
            </a:r>
            <a:r>
              <a:rPr lang="zh-CN" altLang="en-US" sz="1200" dirty="0">
                <a:effectLst/>
              </a:rPr>
              <a:t>的数量高于配置的最小值， </a:t>
            </a:r>
            <a:r>
              <a:rPr lang="en-US" altLang="zh-CN" sz="1200" dirty="0" err="1">
                <a:effectLst/>
              </a:rPr>
              <a:t>HorizontalPodAutoscaler</a:t>
            </a:r>
            <a:r>
              <a:rPr lang="en-US" altLang="zh-CN" sz="1200" dirty="0">
                <a:effectLst/>
              </a:rPr>
              <a:t> </a:t>
            </a:r>
            <a:r>
              <a:rPr lang="zh-CN" altLang="en-US" sz="1200" dirty="0">
                <a:effectLst/>
              </a:rPr>
              <a:t>会指示工作负载资源（</a:t>
            </a:r>
            <a:r>
              <a:rPr lang="en-US" altLang="zh-CN" sz="1200" dirty="0">
                <a:effectLst/>
              </a:rPr>
              <a:t>Deployment</a:t>
            </a:r>
            <a:r>
              <a:rPr lang="zh-CN" altLang="en-US" sz="1200" dirty="0">
                <a:effectLst/>
              </a:rPr>
              <a:t>、</a:t>
            </a:r>
            <a:r>
              <a:rPr lang="en-US" altLang="zh-CN" sz="1200" dirty="0" err="1">
                <a:effectLst/>
              </a:rPr>
              <a:t>StatefulSet</a:t>
            </a:r>
            <a:r>
              <a:rPr lang="en-US" altLang="zh-CN" sz="1200" dirty="0">
                <a:effectLst/>
              </a:rPr>
              <a:t> </a:t>
            </a:r>
            <a:r>
              <a:rPr lang="zh-CN" altLang="en-US" sz="1200" dirty="0">
                <a:effectLst/>
              </a:rPr>
              <a:t>或其他类似资源）缩减。</a:t>
            </a:r>
          </a:p>
          <a:p>
            <a:endParaRPr lang="en-US" dirty="0"/>
          </a:p>
        </p:txBody>
      </p:sp>
      <p:sp>
        <p:nvSpPr>
          <p:cNvPr id="4" name="Slide Number Placeholder 3"/>
          <p:cNvSpPr>
            <a:spLocks noGrp="1"/>
          </p:cNvSpPr>
          <p:nvPr>
            <p:ph type="sldNum" sz="quarter" idx="5"/>
          </p:nvPr>
        </p:nvSpPr>
        <p:spPr/>
        <p:txBody>
          <a:bodyPr/>
          <a:lstStyle/>
          <a:p>
            <a:fld id="{0D3C393E-0D92-4D89-8035-3F5DFDACC411}" type="slidenum">
              <a:rPr lang="en-US" smtClean="0"/>
              <a:t>16</a:t>
            </a:fld>
            <a:endParaRPr lang="en-US"/>
          </a:p>
        </p:txBody>
      </p:sp>
    </p:spTree>
    <p:extLst>
      <p:ext uri="{BB962C8B-B14F-4D97-AF65-F5344CB8AC3E}">
        <p14:creationId xmlns:p14="http://schemas.microsoft.com/office/powerpoint/2010/main" val="236886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1200" dirty="0">
                <a:effectLst/>
              </a:rPr>
              <a:t>在 </a:t>
            </a:r>
            <a:r>
              <a:rPr lang="en-US" altLang="zh-CN" sz="1200" dirty="0">
                <a:effectLst/>
              </a:rPr>
              <a:t>Kubernetes </a:t>
            </a:r>
            <a:r>
              <a:rPr lang="zh-CN" altLang="en-US" sz="1200" dirty="0">
                <a:effectLst/>
              </a:rPr>
              <a:t>中，</a:t>
            </a:r>
            <a:r>
              <a:rPr lang="en-US" altLang="zh-CN" sz="1200" b="1" dirty="0" err="1">
                <a:solidFill>
                  <a:srgbClr val="FF0000"/>
                </a:solidFill>
                <a:effectLst/>
              </a:rPr>
              <a:t>HorizontalPodAutoscaler</a:t>
            </a:r>
            <a:r>
              <a:rPr lang="en-US" altLang="zh-CN" sz="1200" dirty="0">
                <a:effectLst/>
              </a:rPr>
              <a:t> </a:t>
            </a:r>
            <a:r>
              <a:rPr lang="zh-CN" altLang="en-US" sz="1200" dirty="0">
                <a:effectLst/>
              </a:rPr>
              <a:t>自动更新工作负载资源 （例如 </a:t>
            </a:r>
            <a:r>
              <a:rPr lang="en-US" altLang="zh-CN" sz="1200" dirty="0">
                <a:effectLst/>
              </a:rPr>
              <a:t>Deployment </a:t>
            </a:r>
            <a:r>
              <a:rPr lang="zh-CN" altLang="en-US" sz="1200" dirty="0">
                <a:effectLst/>
              </a:rPr>
              <a:t>或者 </a:t>
            </a:r>
            <a:r>
              <a:rPr lang="en-US" altLang="zh-CN" sz="1200" dirty="0" err="1">
                <a:effectLst/>
              </a:rPr>
              <a:t>StatefulSet</a:t>
            </a:r>
            <a:r>
              <a:rPr lang="zh-CN" altLang="en-US" sz="1200" dirty="0">
                <a:effectLst/>
              </a:rPr>
              <a:t>）， 目的是自动扩缩工作负载以满足需求。</a:t>
            </a:r>
            <a:endParaRPr lang="en-US" altLang="zh-CN" sz="1200" dirty="0">
              <a:effectLst/>
            </a:endParaRPr>
          </a:p>
          <a:p>
            <a:pPr algn="l"/>
            <a:endParaRPr lang="en-US" altLang="zh-CN" sz="1200" dirty="0"/>
          </a:p>
          <a:p>
            <a:pPr algn="l"/>
            <a:r>
              <a:rPr lang="zh-CN" altLang="en-US" sz="1200" dirty="0">
                <a:solidFill>
                  <a:srgbClr val="FF0000"/>
                </a:solidFill>
                <a:effectLst/>
              </a:rPr>
              <a:t>水平扩缩</a:t>
            </a:r>
            <a:r>
              <a:rPr lang="zh-CN" altLang="en-US" sz="1200" dirty="0">
                <a:effectLst/>
              </a:rPr>
              <a:t>意味着对增加的负载的响应是部署更多的 </a:t>
            </a:r>
            <a:r>
              <a:rPr lang="en-US" altLang="zh-CN" sz="1200" b="1" dirty="0">
                <a:solidFill>
                  <a:srgbClr val="FF0000"/>
                </a:solidFill>
                <a:effectLst/>
              </a:rPr>
              <a:t>Pod</a:t>
            </a:r>
            <a:r>
              <a:rPr lang="zh-CN" altLang="en-US" sz="1200" dirty="0">
                <a:effectLst/>
              </a:rPr>
              <a:t>。 这与 “垂直（</a:t>
            </a:r>
            <a:r>
              <a:rPr lang="en-US" altLang="zh-CN" sz="1200" dirty="0">
                <a:effectLst/>
              </a:rPr>
              <a:t>Vertical</a:t>
            </a:r>
            <a:r>
              <a:rPr lang="zh-CN" altLang="en-US" sz="1200" dirty="0">
                <a:effectLst/>
              </a:rPr>
              <a:t>）” 扩缩不同，对于 </a:t>
            </a:r>
            <a:r>
              <a:rPr lang="en-US" altLang="zh-CN" sz="1200" dirty="0">
                <a:effectLst/>
              </a:rPr>
              <a:t>Kubernetes</a:t>
            </a:r>
            <a:r>
              <a:rPr lang="zh-CN" altLang="en-US" sz="1200" dirty="0">
                <a:effectLst/>
              </a:rPr>
              <a:t>， 垂直扩缩意味着将更多资源（例如：内存或 </a:t>
            </a:r>
            <a:r>
              <a:rPr lang="en-US" altLang="zh-CN" sz="1200" dirty="0">
                <a:effectLst/>
              </a:rPr>
              <a:t>CPU</a:t>
            </a:r>
            <a:r>
              <a:rPr lang="zh-CN" altLang="en-US" sz="1200" dirty="0">
                <a:effectLst/>
              </a:rPr>
              <a:t>）分配给已经为工作负载运行的 </a:t>
            </a:r>
            <a:r>
              <a:rPr lang="en-US" altLang="zh-CN" sz="1200" dirty="0">
                <a:effectLst/>
              </a:rPr>
              <a:t>Pod</a:t>
            </a:r>
            <a:r>
              <a:rPr lang="zh-CN" altLang="en-US" sz="1200" dirty="0">
                <a:effectLst/>
              </a:rPr>
              <a:t>。</a:t>
            </a:r>
            <a:br>
              <a:rPr lang="en-US" altLang="zh-CN" sz="1200" dirty="0">
                <a:effectLst/>
              </a:rPr>
            </a:br>
            <a:endParaRPr lang="en-US" altLang="zh-CN" sz="1200" dirty="0">
              <a:effectLst/>
            </a:endParaRPr>
          </a:p>
          <a:p>
            <a:pPr algn="l"/>
            <a:r>
              <a:rPr lang="zh-CN" altLang="en-US" sz="1200" dirty="0">
                <a:effectLst/>
              </a:rPr>
              <a:t>如果负载减少，并且 </a:t>
            </a:r>
            <a:r>
              <a:rPr lang="en-US" altLang="zh-CN" sz="1200" dirty="0">
                <a:effectLst/>
              </a:rPr>
              <a:t>Pod </a:t>
            </a:r>
            <a:r>
              <a:rPr lang="zh-CN" altLang="en-US" sz="1200" dirty="0">
                <a:effectLst/>
              </a:rPr>
              <a:t>的数量高于配置的最小值， </a:t>
            </a:r>
            <a:r>
              <a:rPr lang="en-US" altLang="zh-CN" sz="1200" dirty="0" err="1">
                <a:effectLst/>
              </a:rPr>
              <a:t>HorizontalPodAutoscaler</a:t>
            </a:r>
            <a:r>
              <a:rPr lang="en-US" altLang="zh-CN" sz="1200" dirty="0">
                <a:effectLst/>
              </a:rPr>
              <a:t> </a:t>
            </a:r>
            <a:r>
              <a:rPr lang="zh-CN" altLang="en-US" sz="1200" dirty="0">
                <a:effectLst/>
              </a:rPr>
              <a:t>会指示工作负载资源（</a:t>
            </a:r>
            <a:r>
              <a:rPr lang="en-US" altLang="zh-CN" sz="1200" dirty="0">
                <a:effectLst/>
              </a:rPr>
              <a:t>Deployment</a:t>
            </a:r>
            <a:r>
              <a:rPr lang="zh-CN" altLang="en-US" sz="1200" dirty="0">
                <a:effectLst/>
              </a:rPr>
              <a:t>、</a:t>
            </a:r>
            <a:r>
              <a:rPr lang="en-US" altLang="zh-CN" sz="1200" dirty="0" err="1">
                <a:effectLst/>
              </a:rPr>
              <a:t>StatefulSet</a:t>
            </a:r>
            <a:r>
              <a:rPr lang="en-US" altLang="zh-CN" sz="1200" dirty="0">
                <a:effectLst/>
              </a:rPr>
              <a:t> </a:t>
            </a:r>
            <a:r>
              <a:rPr lang="zh-CN" altLang="en-US" sz="1200" dirty="0">
                <a:effectLst/>
              </a:rPr>
              <a:t>或其他类似资源）缩减。</a:t>
            </a:r>
          </a:p>
          <a:p>
            <a:endParaRPr lang="en-US" dirty="0"/>
          </a:p>
        </p:txBody>
      </p:sp>
      <p:sp>
        <p:nvSpPr>
          <p:cNvPr id="4" name="Slide Number Placeholder 3"/>
          <p:cNvSpPr>
            <a:spLocks noGrp="1"/>
          </p:cNvSpPr>
          <p:nvPr>
            <p:ph type="sldNum" sz="quarter" idx="5"/>
          </p:nvPr>
        </p:nvSpPr>
        <p:spPr/>
        <p:txBody>
          <a:bodyPr/>
          <a:lstStyle/>
          <a:p>
            <a:fld id="{0D3C393E-0D92-4D89-8035-3F5DFDACC411}" type="slidenum">
              <a:rPr lang="en-US" smtClean="0"/>
              <a:t>17</a:t>
            </a:fld>
            <a:endParaRPr lang="en-US"/>
          </a:p>
        </p:txBody>
      </p:sp>
    </p:spTree>
    <p:extLst>
      <p:ext uri="{BB962C8B-B14F-4D97-AF65-F5344CB8AC3E}">
        <p14:creationId xmlns:p14="http://schemas.microsoft.com/office/powerpoint/2010/main" val="627701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任何多方参与的交易系统，如订单系统、支付系统等，对账都是清结算交易生命周期中的重要环节，交易各方需要针对订单等交易数据和金额进行查漏补缺，直到账务完全对平。</a:t>
            </a:r>
          </a:p>
          <a:p>
            <a:r>
              <a:rPr lang="en-US" dirty="0"/>
              <a:t>传统企业间对账，一般按交易场次或交易日定时对账，存在较长的延时，如在交易期间出现账务不平的情况，则需要人工介入，手动追踪和确认问题，耗时耗力。同时，传统多方对账依赖于某个权威机构的信用，账务通常以中心机构的账本为准，存在一定信用和操作风险，如出现中心机构账本被恶意篡改，则影响对账多方的账务准确性和资金安全性。</a:t>
            </a:r>
          </a:p>
          <a:p>
            <a:endParaRPr lang="en-US" dirty="0"/>
          </a:p>
        </p:txBody>
      </p:sp>
      <p:sp>
        <p:nvSpPr>
          <p:cNvPr id="4" name="Slide Number Placeholder 3"/>
          <p:cNvSpPr>
            <a:spLocks noGrp="1"/>
          </p:cNvSpPr>
          <p:nvPr>
            <p:ph type="sldNum" sz="quarter" idx="5"/>
          </p:nvPr>
        </p:nvSpPr>
        <p:spPr/>
        <p:txBody>
          <a:bodyPr/>
          <a:lstStyle/>
          <a:p>
            <a:fld id="{0D3C393E-0D92-4D89-8035-3F5DFDACC411}" type="slidenum">
              <a:rPr lang="en-US" smtClean="0"/>
              <a:t>32</a:t>
            </a:fld>
            <a:endParaRPr lang="en-US"/>
          </a:p>
        </p:txBody>
      </p:sp>
    </p:spTree>
    <p:extLst>
      <p:ext uri="{BB962C8B-B14F-4D97-AF65-F5344CB8AC3E}">
        <p14:creationId xmlns:p14="http://schemas.microsoft.com/office/powerpoint/2010/main" val="886334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9F0D4-89C3-4F61-8B82-6DD235C2EC7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AFC3365-B6C8-4A1E-B189-5D2CFA0AA1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AAEA58C-4867-42AC-A6FB-4ED1B6196378}"/>
              </a:ext>
            </a:extLst>
          </p:cNvPr>
          <p:cNvSpPr>
            <a:spLocks noGrp="1"/>
          </p:cNvSpPr>
          <p:nvPr>
            <p:ph type="dt" sz="half" idx="10"/>
          </p:nvPr>
        </p:nvSpPr>
        <p:spPr/>
        <p:txBody>
          <a:bodyPr/>
          <a:lstStyle/>
          <a:p>
            <a:fld id="{AA9D5274-E5DF-408D-A5F0-4F5F809FBF8E}" type="datetimeFigureOut">
              <a:rPr lang="zh-CN" altLang="en-US" smtClean="0"/>
              <a:t>2023/6/25</a:t>
            </a:fld>
            <a:endParaRPr lang="zh-CN" altLang="en-US"/>
          </a:p>
        </p:txBody>
      </p:sp>
      <p:sp>
        <p:nvSpPr>
          <p:cNvPr id="5" name="页脚占位符 4">
            <a:extLst>
              <a:ext uri="{FF2B5EF4-FFF2-40B4-BE49-F238E27FC236}">
                <a16:creationId xmlns:a16="http://schemas.microsoft.com/office/drawing/2014/main" id="{8D8DE608-2BCE-45DF-A0D6-5298687E6C9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B9B0CDD-8BD9-4A9B-A595-7EC1468E1A6A}"/>
              </a:ext>
            </a:extLst>
          </p:cNvPr>
          <p:cNvSpPr>
            <a:spLocks noGrp="1"/>
          </p:cNvSpPr>
          <p:nvPr>
            <p:ph type="sldNum" sz="quarter" idx="12"/>
          </p:nvPr>
        </p:nvSpPr>
        <p:spPr/>
        <p:txBody>
          <a:bodyPr/>
          <a:lstStyle/>
          <a:p>
            <a:fld id="{8AC51884-E9C9-4C81-8A80-57ED03606DC8}" type="slidenum">
              <a:rPr lang="zh-CN" altLang="en-US" smtClean="0"/>
              <a:t>‹#›</a:t>
            </a:fld>
            <a:endParaRPr lang="zh-CN" altLang="en-US"/>
          </a:p>
        </p:txBody>
      </p:sp>
    </p:spTree>
    <p:extLst>
      <p:ext uri="{BB962C8B-B14F-4D97-AF65-F5344CB8AC3E}">
        <p14:creationId xmlns:p14="http://schemas.microsoft.com/office/powerpoint/2010/main" val="1283286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32DDE2-203D-4354-A6F3-BB7A9C94F38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288631B-CF3C-4D64-BB7F-0AECD509B35B}"/>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BF31FFC-9276-4D2D-8934-87B9C194F8BF}"/>
              </a:ext>
            </a:extLst>
          </p:cNvPr>
          <p:cNvSpPr>
            <a:spLocks noGrp="1"/>
          </p:cNvSpPr>
          <p:nvPr>
            <p:ph type="dt" sz="half" idx="10"/>
          </p:nvPr>
        </p:nvSpPr>
        <p:spPr/>
        <p:txBody>
          <a:bodyPr/>
          <a:lstStyle/>
          <a:p>
            <a:fld id="{AA9D5274-E5DF-408D-A5F0-4F5F809FBF8E}" type="datetimeFigureOut">
              <a:rPr lang="zh-CN" altLang="en-US" smtClean="0"/>
              <a:t>2023/6/25</a:t>
            </a:fld>
            <a:endParaRPr lang="zh-CN" altLang="en-US"/>
          </a:p>
        </p:txBody>
      </p:sp>
      <p:sp>
        <p:nvSpPr>
          <p:cNvPr id="5" name="页脚占位符 4">
            <a:extLst>
              <a:ext uri="{FF2B5EF4-FFF2-40B4-BE49-F238E27FC236}">
                <a16:creationId xmlns:a16="http://schemas.microsoft.com/office/drawing/2014/main" id="{C21B1F6C-37B5-4B1F-9F54-DE812BEA50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8D9EF70-F568-48A8-AA51-F134B79EB6D9}"/>
              </a:ext>
            </a:extLst>
          </p:cNvPr>
          <p:cNvSpPr>
            <a:spLocks noGrp="1"/>
          </p:cNvSpPr>
          <p:nvPr>
            <p:ph type="sldNum" sz="quarter" idx="12"/>
          </p:nvPr>
        </p:nvSpPr>
        <p:spPr/>
        <p:txBody>
          <a:bodyPr/>
          <a:lstStyle/>
          <a:p>
            <a:fld id="{8AC51884-E9C9-4C81-8A80-57ED03606DC8}" type="slidenum">
              <a:rPr lang="zh-CN" altLang="en-US" smtClean="0"/>
              <a:t>‹#›</a:t>
            </a:fld>
            <a:endParaRPr lang="zh-CN" altLang="en-US"/>
          </a:p>
        </p:txBody>
      </p:sp>
    </p:spTree>
    <p:extLst>
      <p:ext uri="{BB962C8B-B14F-4D97-AF65-F5344CB8AC3E}">
        <p14:creationId xmlns:p14="http://schemas.microsoft.com/office/powerpoint/2010/main" val="88215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8109594-C0D4-4C86-931C-D40A714C831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5A35D13-9E25-434A-8B96-7038BFD8C1D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1D35460-BA67-4304-B944-83475A8FE83B}"/>
              </a:ext>
            </a:extLst>
          </p:cNvPr>
          <p:cNvSpPr>
            <a:spLocks noGrp="1"/>
          </p:cNvSpPr>
          <p:nvPr>
            <p:ph type="dt" sz="half" idx="10"/>
          </p:nvPr>
        </p:nvSpPr>
        <p:spPr/>
        <p:txBody>
          <a:bodyPr/>
          <a:lstStyle/>
          <a:p>
            <a:fld id="{AA9D5274-E5DF-408D-A5F0-4F5F809FBF8E}" type="datetimeFigureOut">
              <a:rPr lang="zh-CN" altLang="en-US" smtClean="0"/>
              <a:t>2023/6/25</a:t>
            </a:fld>
            <a:endParaRPr lang="zh-CN" altLang="en-US"/>
          </a:p>
        </p:txBody>
      </p:sp>
      <p:sp>
        <p:nvSpPr>
          <p:cNvPr id="5" name="页脚占位符 4">
            <a:extLst>
              <a:ext uri="{FF2B5EF4-FFF2-40B4-BE49-F238E27FC236}">
                <a16:creationId xmlns:a16="http://schemas.microsoft.com/office/drawing/2014/main" id="{E208A768-6D6C-4080-AA99-3ACDC7844E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2F615C0-FF37-41BA-A7E7-DCEC868AEEDF}"/>
              </a:ext>
            </a:extLst>
          </p:cNvPr>
          <p:cNvSpPr>
            <a:spLocks noGrp="1"/>
          </p:cNvSpPr>
          <p:nvPr>
            <p:ph type="sldNum" sz="quarter" idx="12"/>
          </p:nvPr>
        </p:nvSpPr>
        <p:spPr/>
        <p:txBody>
          <a:bodyPr/>
          <a:lstStyle/>
          <a:p>
            <a:fld id="{8AC51884-E9C9-4C81-8A80-57ED03606DC8}" type="slidenum">
              <a:rPr lang="zh-CN" altLang="en-US" smtClean="0"/>
              <a:t>‹#›</a:t>
            </a:fld>
            <a:endParaRPr lang="zh-CN" altLang="en-US"/>
          </a:p>
        </p:txBody>
      </p:sp>
    </p:spTree>
    <p:extLst>
      <p:ext uri="{BB962C8B-B14F-4D97-AF65-F5344CB8AC3E}">
        <p14:creationId xmlns:p14="http://schemas.microsoft.com/office/powerpoint/2010/main" val="2700941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C43C9-0DA5-4050-AD2D-7AF89D9A4E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AFA917-94AE-44C5-8373-C861D04621D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E705C5-8597-4740-8328-EEC2334D6F25}"/>
              </a:ext>
            </a:extLst>
          </p:cNvPr>
          <p:cNvSpPr>
            <a:spLocks noGrp="1"/>
          </p:cNvSpPr>
          <p:nvPr>
            <p:ph type="dt" sz="half" idx="10"/>
          </p:nvPr>
        </p:nvSpPr>
        <p:spPr/>
        <p:txBody>
          <a:bodyPr/>
          <a:lstStyle/>
          <a:p>
            <a:fld id="{AA9D5274-E5DF-408D-A5F0-4F5F809FBF8E}" type="datetimeFigureOut">
              <a:rPr lang="zh-CN" altLang="en-US" smtClean="0"/>
              <a:t>2023/6/25</a:t>
            </a:fld>
            <a:endParaRPr lang="zh-CN" altLang="en-US"/>
          </a:p>
        </p:txBody>
      </p:sp>
      <p:sp>
        <p:nvSpPr>
          <p:cNvPr id="5" name="页脚占位符 4">
            <a:extLst>
              <a:ext uri="{FF2B5EF4-FFF2-40B4-BE49-F238E27FC236}">
                <a16:creationId xmlns:a16="http://schemas.microsoft.com/office/drawing/2014/main" id="{FBC4E8AC-7BB1-48A5-9C83-7E153211E5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FC28649-3175-48C7-98D0-38908462AE6E}"/>
              </a:ext>
            </a:extLst>
          </p:cNvPr>
          <p:cNvSpPr>
            <a:spLocks noGrp="1"/>
          </p:cNvSpPr>
          <p:nvPr>
            <p:ph type="sldNum" sz="quarter" idx="12"/>
          </p:nvPr>
        </p:nvSpPr>
        <p:spPr/>
        <p:txBody>
          <a:bodyPr/>
          <a:lstStyle/>
          <a:p>
            <a:fld id="{8AC51884-E9C9-4C81-8A80-57ED03606DC8}" type="slidenum">
              <a:rPr lang="zh-CN" altLang="en-US" smtClean="0"/>
              <a:t>‹#›</a:t>
            </a:fld>
            <a:endParaRPr lang="zh-CN" altLang="en-US"/>
          </a:p>
        </p:txBody>
      </p:sp>
    </p:spTree>
    <p:extLst>
      <p:ext uri="{BB962C8B-B14F-4D97-AF65-F5344CB8AC3E}">
        <p14:creationId xmlns:p14="http://schemas.microsoft.com/office/powerpoint/2010/main" val="4139141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E30EF4-3453-416F-AB45-4C1CE8A221B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35D0D65-C18C-4855-AB9A-E5A71D33B9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9335615A-DA84-44C6-A7FC-AA68111733B8}"/>
              </a:ext>
            </a:extLst>
          </p:cNvPr>
          <p:cNvSpPr>
            <a:spLocks noGrp="1"/>
          </p:cNvSpPr>
          <p:nvPr>
            <p:ph type="dt" sz="half" idx="10"/>
          </p:nvPr>
        </p:nvSpPr>
        <p:spPr/>
        <p:txBody>
          <a:bodyPr/>
          <a:lstStyle/>
          <a:p>
            <a:fld id="{AA9D5274-E5DF-408D-A5F0-4F5F809FBF8E}" type="datetimeFigureOut">
              <a:rPr lang="zh-CN" altLang="en-US" smtClean="0"/>
              <a:t>2023/6/25</a:t>
            </a:fld>
            <a:endParaRPr lang="zh-CN" altLang="en-US"/>
          </a:p>
        </p:txBody>
      </p:sp>
      <p:sp>
        <p:nvSpPr>
          <p:cNvPr id="5" name="页脚占位符 4">
            <a:extLst>
              <a:ext uri="{FF2B5EF4-FFF2-40B4-BE49-F238E27FC236}">
                <a16:creationId xmlns:a16="http://schemas.microsoft.com/office/drawing/2014/main" id="{82F6563F-0EBC-4224-A2C0-9BD81A69AA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DF0A80-52BA-480B-B2CB-B9E08F0EC6D3}"/>
              </a:ext>
            </a:extLst>
          </p:cNvPr>
          <p:cNvSpPr>
            <a:spLocks noGrp="1"/>
          </p:cNvSpPr>
          <p:nvPr>
            <p:ph type="sldNum" sz="quarter" idx="12"/>
          </p:nvPr>
        </p:nvSpPr>
        <p:spPr/>
        <p:txBody>
          <a:bodyPr/>
          <a:lstStyle/>
          <a:p>
            <a:fld id="{8AC51884-E9C9-4C81-8A80-57ED03606DC8}" type="slidenum">
              <a:rPr lang="zh-CN" altLang="en-US" smtClean="0"/>
              <a:t>‹#›</a:t>
            </a:fld>
            <a:endParaRPr lang="zh-CN" altLang="en-US"/>
          </a:p>
        </p:txBody>
      </p:sp>
    </p:spTree>
    <p:extLst>
      <p:ext uri="{BB962C8B-B14F-4D97-AF65-F5344CB8AC3E}">
        <p14:creationId xmlns:p14="http://schemas.microsoft.com/office/powerpoint/2010/main" val="967787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0B027E-E0EC-407D-9900-20B5DB5372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BA6A0B-FD09-4F79-A58D-9A3A0752D7E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978AABD5-5511-43C6-A680-19A8DBF79CC4}"/>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5E80EEA6-98F8-47C8-9C73-1E32FC3D1374}"/>
              </a:ext>
            </a:extLst>
          </p:cNvPr>
          <p:cNvSpPr>
            <a:spLocks noGrp="1"/>
          </p:cNvSpPr>
          <p:nvPr>
            <p:ph type="dt" sz="half" idx="10"/>
          </p:nvPr>
        </p:nvSpPr>
        <p:spPr/>
        <p:txBody>
          <a:bodyPr/>
          <a:lstStyle/>
          <a:p>
            <a:fld id="{AA9D5274-E5DF-408D-A5F0-4F5F809FBF8E}" type="datetimeFigureOut">
              <a:rPr lang="zh-CN" altLang="en-US" smtClean="0"/>
              <a:t>2023/6/25</a:t>
            </a:fld>
            <a:endParaRPr lang="zh-CN" altLang="en-US"/>
          </a:p>
        </p:txBody>
      </p:sp>
      <p:sp>
        <p:nvSpPr>
          <p:cNvPr id="6" name="页脚占位符 5">
            <a:extLst>
              <a:ext uri="{FF2B5EF4-FFF2-40B4-BE49-F238E27FC236}">
                <a16:creationId xmlns:a16="http://schemas.microsoft.com/office/drawing/2014/main" id="{A52191DC-7B5E-4AB9-8CAA-DC72F38C761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BEF6752-CAC4-4703-9AFF-5E2B7848EF46}"/>
              </a:ext>
            </a:extLst>
          </p:cNvPr>
          <p:cNvSpPr>
            <a:spLocks noGrp="1"/>
          </p:cNvSpPr>
          <p:nvPr>
            <p:ph type="sldNum" sz="quarter" idx="12"/>
          </p:nvPr>
        </p:nvSpPr>
        <p:spPr/>
        <p:txBody>
          <a:bodyPr/>
          <a:lstStyle/>
          <a:p>
            <a:fld id="{8AC51884-E9C9-4C81-8A80-57ED03606DC8}" type="slidenum">
              <a:rPr lang="zh-CN" altLang="en-US" smtClean="0"/>
              <a:t>‹#›</a:t>
            </a:fld>
            <a:endParaRPr lang="zh-CN" altLang="en-US"/>
          </a:p>
        </p:txBody>
      </p:sp>
    </p:spTree>
    <p:extLst>
      <p:ext uri="{BB962C8B-B14F-4D97-AF65-F5344CB8AC3E}">
        <p14:creationId xmlns:p14="http://schemas.microsoft.com/office/powerpoint/2010/main" val="1879741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3515EE-7B03-4D25-A4AD-7CCC2E017B8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89888B3-CD6B-427D-9ED3-8365A45D24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67F6906A-7D89-453F-9C6F-89A2E7B13603}"/>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1C08F94C-2D0B-4F89-98AB-BFAC1F687C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58230DA-A3A5-4BCC-803C-4C527E5E000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D79BC18-9CC3-4B1D-B2D0-33FA39E071F2}"/>
              </a:ext>
            </a:extLst>
          </p:cNvPr>
          <p:cNvSpPr>
            <a:spLocks noGrp="1"/>
          </p:cNvSpPr>
          <p:nvPr>
            <p:ph type="dt" sz="half" idx="10"/>
          </p:nvPr>
        </p:nvSpPr>
        <p:spPr/>
        <p:txBody>
          <a:bodyPr/>
          <a:lstStyle/>
          <a:p>
            <a:fld id="{AA9D5274-E5DF-408D-A5F0-4F5F809FBF8E}" type="datetimeFigureOut">
              <a:rPr lang="zh-CN" altLang="en-US" smtClean="0"/>
              <a:t>2023/6/25</a:t>
            </a:fld>
            <a:endParaRPr lang="zh-CN" altLang="en-US"/>
          </a:p>
        </p:txBody>
      </p:sp>
      <p:sp>
        <p:nvSpPr>
          <p:cNvPr id="8" name="页脚占位符 7">
            <a:extLst>
              <a:ext uri="{FF2B5EF4-FFF2-40B4-BE49-F238E27FC236}">
                <a16:creationId xmlns:a16="http://schemas.microsoft.com/office/drawing/2014/main" id="{C949C1CB-4DE7-41D4-AEF8-9AF1AAEB45F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48D3FA5-6ACB-4C24-BBCF-5403A3590D76}"/>
              </a:ext>
            </a:extLst>
          </p:cNvPr>
          <p:cNvSpPr>
            <a:spLocks noGrp="1"/>
          </p:cNvSpPr>
          <p:nvPr>
            <p:ph type="sldNum" sz="quarter" idx="12"/>
          </p:nvPr>
        </p:nvSpPr>
        <p:spPr/>
        <p:txBody>
          <a:bodyPr/>
          <a:lstStyle/>
          <a:p>
            <a:fld id="{8AC51884-E9C9-4C81-8A80-57ED03606DC8}" type="slidenum">
              <a:rPr lang="zh-CN" altLang="en-US" smtClean="0"/>
              <a:t>‹#›</a:t>
            </a:fld>
            <a:endParaRPr lang="zh-CN" altLang="en-US"/>
          </a:p>
        </p:txBody>
      </p:sp>
    </p:spTree>
    <p:extLst>
      <p:ext uri="{BB962C8B-B14F-4D97-AF65-F5344CB8AC3E}">
        <p14:creationId xmlns:p14="http://schemas.microsoft.com/office/powerpoint/2010/main" val="2166001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5C5036-F6A3-404C-88CC-3C87151688F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83E1725-FB51-4084-B7A6-2C38F6974677}"/>
              </a:ext>
            </a:extLst>
          </p:cNvPr>
          <p:cNvSpPr>
            <a:spLocks noGrp="1"/>
          </p:cNvSpPr>
          <p:nvPr>
            <p:ph type="dt" sz="half" idx="10"/>
          </p:nvPr>
        </p:nvSpPr>
        <p:spPr/>
        <p:txBody>
          <a:bodyPr/>
          <a:lstStyle/>
          <a:p>
            <a:fld id="{AA9D5274-E5DF-408D-A5F0-4F5F809FBF8E}" type="datetimeFigureOut">
              <a:rPr lang="zh-CN" altLang="en-US" smtClean="0"/>
              <a:t>2023/6/25</a:t>
            </a:fld>
            <a:endParaRPr lang="zh-CN" altLang="en-US"/>
          </a:p>
        </p:txBody>
      </p:sp>
      <p:sp>
        <p:nvSpPr>
          <p:cNvPr id="4" name="页脚占位符 3">
            <a:extLst>
              <a:ext uri="{FF2B5EF4-FFF2-40B4-BE49-F238E27FC236}">
                <a16:creationId xmlns:a16="http://schemas.microsoft.com/office/drawing/2014/main" id="{DEA50883-8DF7-4F28-989D-1BF8108C86B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B11AA72-A8D4-4325-8396-6693D2C4E467}"/>
              </a:ext>
            </a:extLst>
          </p:cNvPr>
          <p:cNvSpPr>
            <a:spLocks noGrp="1"/>
          </p:cNvSpPr>
          <p:nvPr>
            <p:ph type="sldNum" sz="quarter" idx="12"/>
          </p:nvPr>
        </p:nvSpPr>
        <p:spPr/>
        <p:txBody>
          <a:bodyPr/>
          <a:lstStyle/>
          <a:p>
            <a:fld id="{8AC51884-E9C9-4C81-8A80-57ED03606DC8}" type="slidenum">
              <a:rPr lang="zh-CN" altLang="en-US" smtClean="0"/>
              <a:t>‹#›</a:t>
            </a:fld>
            <a:endParaRPr lang="zh-CN" altLang="en-US"/>
          </a:p>
        </p:txBody>
      </p:sp>
    </p:spTree>
    <p:extLst>
      <p:ext uri="{BB962C8B-B14F-4D97-AF65-F5344CB8AC3E}">
        <p14:creationId xmlns:p14="http://schemas.microsoft.com/office/powerpoint/2010/main" val="3007455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36114D-9F8F-4EAF-87F0-D21E6D283C51}"/>
              </a:ext>
            </a:extLst>
          </p:cNvPr>
          <p:cNvSpPr>
            <a:spLocks noGrp="1"/>
          </p:cNvSpPr>
          <p:nvPr>
            <p:ph type="dt" sz="half" idx="10"/>
          </p:nvPr>
        </p:nvSpPr>
        <p:spPr/>
        <p:txBody>
          <a:bodyPr/>
          <a:lstStyle/>
          <a:p>
            <a:fld id="{AA9D5274-E5DF-408D-A5F0-4F5F809FBF8E}" type="datetimeFigureOut">
              <a:rPr lang="zh-CN" altLang="en-US" smtClean="0"/>
              <a:t>2023/6/25</a:t>
            </a:fld>
            <a:endParaRPr lang="zh-CN" altLang="en-US"/>
          </a:p>
        </p:txBody>
      </p:sp>
      <p:sp>
        <p:nvSpPr>
          <p:cNvPr id="3" name="页脚占位符 2">
            <a:extLst>
              <a:ext uri="{FF2B5EF4-FFF2-40B4-BE49-F238E27FC236}">
                <a16:creationId xmlns:a16="http://schemas.microsoft.com/office/drawing/2014/main" id="{71E02EBB-D78A-4469-A6E0-BECDB51C6FD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7E78F51-A498-4225-9454-14622AB729AD}"/>
              </a:ext>
            </a:extLst>
          </p:cNvPr>
          <p:cNvSpPr>
            <a:spLocks noGrp="1"/>
          </p:cNvSpPr>
          <p:nvPr>
            <p:ph type="sldNum" sz="quarter" idx="12"/>
          </p:nvPr>
        </p:nvSpPr>
        <p:spPr/>
        <p:txBody>
          <a:bodyPr/>
          <a:lstStyle/>
          <a:p>
            <a:fld id="{8AC51884-E9C9-4C81-8A80-57ED03606DC8}" type="slidenum">
              <a:rPr lang="zh-CN" altLang="en-US" smtClean="0"/>
              <a:t>‹#›</a:t>
            </a:fld>
            <a:endParaRPr lang="zh-CN" altLang="en-US"/>
          </a:p>
        </p:txBody>
      </p:sp>
    </p:spTree>
    <p:extLst>
      <p:ext uri="{BB962C8B-B14F-4D97-AF65-F5344CB8AC3E}">
        <p14:creationId xmlns:p14="http://schemas.microsoft.com/office/powerpoint/2010/main" val="2801291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4ABF59-A31E-446F-8529-A20FA1BDB17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33D5665-432C-469C-98A5-912FC9D61F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7DCEBAE-5BBB-4601-84BC-2D37C1B352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FA97A84-E7F6-4564-A555-1F93AAA29717}"/>
              </a:ext>
            </a:extLst>
          </p:cNvPr>
          <p:cNvSpPr>
            <a:spLocks noGrp="1"/>
          </p:cNvSpPr>
          <p:nvPr>
            <p:ph type="dt" sz="half" idx="10"/>
          </p:nvPr>
        </p:nvSpPr>
        <p:spPr/>
        <p:txBody>
          <a:bodyPr/>
          <a:lstStyle/>
          <a:p>
            <a:fld id="{AA9D5274-E5DF-408D-A5F0-4F5F809FBF8E}" type="datetimeFigureOut">
              <a:rPr lang="zh-CN" altLang="en-US" smtClean="0"/>
              <a:t>2023/6/25</a:t>
            </a:fld>
            <a:endParaRPr lang="zh-CN" altLang="en-US"/>
          </a:p>
        </p:txBody>
      </p:sp>
      <p:sp>
        <p:nvSpPr>
          <p:cNvPr id="6" name="页脚占位符 5">
            <a:extLst>
              <a:ext uri="{FF2B5EF4-FFF2-40B4-BE49-F238E27FC236}">
                <a16:creationId xmlns:a16="http://schemas.microsoft.com/office/drawing/2014/main" id="{E4E996D7-EEBE-47CD-A807-3ED0F9E287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CCF0726-38B1-418D-A541-F6A4E5749E97}"/>
              </a:ext>
            </a:extLst>
          </p:cNvPr>
          <p:cNvSpPr>
            <a:spLocks noGrp="1"/>
          </p:cNvSpPr>
          <p:nvPr>
            <p:ph type="sldNum" sz="quarter" idx="12"/>
          </p:nvPr>
        </p:nvSpPr>
        <p:spPr/>
        <p:txBody>
          <a:bodyPr/>
          <a:lstStyle/>
          <a:p>
            <a:fld id="{8AC51884-E9C9-4C81-8A80-57ED03606DC8}" type="slidenum">
              <a:rPr lang="zh-CN" altLang="en-US" smtClean="0"/>
              <a:t>‹#›</a:t>
            </a:fld>
            <a:endParaRPr lang="zh-CN" altLang="en-US"/>
          </a:p>
        </p:txBody>
      </p:sp>
    </p:spTree>
    <p:extLst>
      <p:ext uri="{BB962C8B-B14F-4D97-AF65-F5344CB8AC3E}">
        <p14:creationId xmlns:p14="http://schemas.microsoft.com/office/powerpoint/2010/main" val="664079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4159BA-86E9-4D3A-A477-FE71A80069C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727054C-605C-42EC-9B2A-FEF1EACD50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29CF271-8EA5-4DB6-99BE-3609BC716C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5DBBD0D-0E2F-4388-B1A4-39BC26BA9C9E}"/>
              </a:ext>
            </a:extLst>
          </p:cNvPr>
          <p:cNvSpPr>
            <a:spLocks noGrp="1"/>
          </p:cNvSpPr>
          <p:nvPr>
            <p:ph type="dt" sz="half" idx="10"/>
          </p:nvPr>
        </p:nvSpPr>
        <p:spPr/>
        <p:txBody>
          <a:bodyPr/>
          <a:lstStyle/>
          <a:p>
            <a:fld id="{AA9D5274-E5DF-408D-A5F0-4F5F809FBF8E}" type="datetimeFigureOut">
              <a:rPr lang="zh-CN" altLang="en-US" smtClean="0"/>
              <a:t>2023/6/25</a:t>
            </a:fld>
            <a:endParaRPr lang="zh-CN" altLang="en-US"/>
          </a:p>
        </p:txBody>
      </p:sp>
      <p:sp>
        <p:nvSpPr>
          <p:cNvPr id="6" name="页脚占位符 5">
            <a:extLst>
              <a:ext uri="{FF2B5EF4-FFF2-40B4-BE49-F238E27FC236}">
                <a16:creationId xmlns:a16="http://schemas.microsoft.com/office/drawing/2014/main" id="{5D9574F6-9F05-46DE-8F13-2BE3B2D9F7A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12392D7-7C65-4490-BF75-4A36FEE7B9E2}"/>
              </a:ext>
            </a:extLst>
          </p:cNvPr>
          <p:cNvSpPr>
            <a:spLocks noGrp="1"/>
          </p:cNvSpPr>
          <p:nvPr>
            <p:ph type="sldNum" sz="quarter" idx="12"/>
          </p:nvPr>
        </p:nvSpPr>
        <p:spPr/>
        <p:txBody>
          <a:bodyPr/>
          <a:lstStyle/>
          <a:p>
            <a:fld id="{8AC51884-E9C9-4C81-8A80-57ED03606DC8}" type="slidenum">
              <a:rPr lang="zh-CN" altLang="en-US" smtClean="0"/>
              <a:t>‹#›</a:t>
            </a:fld>
            <a:endParaRPr lang="zh-CN" altLang="en-US"/>
          </a:p>
        </p:txBody>
      </p:sp>
    </p:spTree>
    <p:extLst>
      <p:ext uri="{BB962C8B-B14F-4D97-AF65-F5344CB8AC3E}">
        <p14:creationId xmlns:p14="http://schemas.microsoft.com/office/powerpoint/2010/main" val="2691302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657D1F3-261A-4C8F-AE4A-509A96A1BB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57A8491-5BDF-4A14-98DF-D624D7F218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750EC81-C16B-49F9-BFCA-67AD824BC6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9D5274-E5DF-408D-A5F0-4F5F809FBF8E}" type="datetimeFigureOut">
              <a:rPr lang="zh-CN" altLang="en-US" smtClean="0"/>
              <a:t>2023/6/25</a:t>
            </a:fld>
            <a:endParaRPr lang="zh-CN" altLang="en-US"/>
          </a:p>
        </p:txBody>
      </p:sp>
      <p:sp>
        <p:nvSpPr>
          <p:cNvPr id="5" name="页脚占位符 4">
            <a:extLst>
              <a:ext uri="{FF2B5EF4-FFF2-40B4-BE49-F238E27FC236}">
                <a16:creationId xmlns:a16="http://schemas.microsoft.com/office/drawing/2014/main" id="{C6140EBC-B4A4-4CA9-9315-93301CF7B9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A7A8CB3-38D2-4705-8C56-A2D7FB825A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C51884-E9C9-4C81-8A80-57ED03606DC8}" type="slidenum">
              <a:rPr lang="zh-CN" altLang="en-US" smtClean="0"/>
              <a:t>‹#›</a:t>
            </a:fld>
            <a:endParaRPr lang="zh-CN" altLang="en-US"/>
          </a:p>
        </p:txBody>
      </p:sp>
    </p:spTree>
    <p:extLst>
      <p:ext uri="{BB962C8B-B14F-4D97-AF65-F5344CB8AC3E}">
        <p14:creationId xmlns:p14="http://schemas.microsoft.com/office/powerpoint/2010/main" val="7471337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B85A588-7F74-F761-6233-26E7D8E0B63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286461"/>
            <a:ext cx="12192000" cy="8138808"/>
          </a:xfrm>
          <a:prstGeom prst="rect">
            <a:avLst/>
          </a:prstGeom>
        </p:spPr>
      </p:pic>
      <p:sp>
        <p:nvSpPr>
          <p:cNvPr id="6" name="文本框 5">
            <a:extLst>
              <a:ext uri="{FF2B5EF4-FFF2-40B4-BE49-F238E27FC236}">
                <a16:creationId xmlns:a16="http://schemas.microsoft.com/office/drawing/2014/main" id="{566C88B8-EE9A-450B-BB48-AFCEACC07171}"/>
              </a:ext>
            </a:extLst>
          </p:cNvPr>
          <p:cNvSpPr txBox="1"/>
          <p:nvPr/>
        </p:nvSpPr>
        <p:spPr>
          <a:xfrm>
            <a:off x="1197426" y="2459504"/>
            <a:ext cx="9797142" cy="1938992"/>
          </a:xfrm>
          <a:prstGeom prst="rect">
            <a:avLst/>
          </a:prstGeom>
          <a:noFill/>
        </p:spPr>
        <p:txBody>
          <a:bodyPr wrap="square" rtlCol="0">
            <a:spAutoFit/>
          </a:bodyPr>
          <a:lstStyle/>
          <a:p>
            <a:pPr algn="ctr"/>
            <a:r>
              <a:rPr lang="en-US" altLang="zh-CN" sz="6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SaaS</a:t>
            </a:r>
            <a:r>
              <a:rPr lang="zh-CN" altLang="en-US" sz="6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跨境电商独立站</a:t>
            </a:r>
            <a:endParaRPr lang="en-US" altLang="zh-CN" sz="6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6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解决方案</a:t>
            </a:r>
          </a:p>
        </p:txBody>
      </p:sp>
      <p:sp>
        <p:nvSpPr>
          <p:cNvPr id="7" name="文本框 6">
            <a:extLst>
              <a:ext uri="{FF2B5EF4-FFF2-40B4-BE49-F238E27FC236}">
                <a16:creationId xmlns:a16="http://schemas.microsoft.com/office/drawing/2014/main" id="{16A9AA9A-488A-40B4-BAEF-A95A8D51A773}"/>
              </a:ext>
            </a:extLst>
          </p:cNvPr>
          <p:cNvSpPr txBox="1"/>
          <p:nvPr/>
        </p:nvSpPr>
        <p:spPr>
          <a:xfrm>
            <a:off x="5571108" y="4673451"/>
            <a:ext cx="1049779"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组</a:t>
            </a:r>
          </a:p>
        </p:txBody>
      </p:sp>
    </p:spTree>
    <p:extLst>
      <p:ext uri="{BB962C8B-B14F-4D97-AF65-F5344CB8AC3E}">
        <p14:creationId xmlns:p14="http://schemas.microsoft.com/office/powerpoint/2010/main" val="2823903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4616970"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整体设计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流程设计</a:t>
            </a:r>
          </a:p>
        </p:txBody>
      </p:sp>
      <p:pic>
        <p:nvPicPr>
          <p:cNvPr id="2049" name="Picture 1">
            <a:extLst>
              <a:ext uri="{FF2B5EF4-FFF2-40B4-BE49-F238E27FC236}">
                <a16:creationId xmlns:a16="http://schemas.microsoft.com/office/drawing/2014/main" id="{8013F540-7F85-69B7-8E36-774A52CE5B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1381"/>
          <a:stretch/>
        </p:blipFill>
        <p:spPr bwMode="auto">
          <a:xfrm>
            <a:off x="302978" y="1199588"/>
            <a:ext cx="11541707" cy="498651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D2178064-E240-992C-F7FA-52AC0F70387F}"/>
              </a:ext>
            </a:extLst>
          </p:cNvPr>
          <p:cNvSpPr>
            <a:spLocks noChangeArrowheads="1"/>
          </p:cNvSpPr>
          <p:nvPr/>
        </p:nvSpPr>
        <p:spPr bwMode="auto">
          <a:xfrm flipV="1">
            <a:off x="317784" y="-10551303"/>
            <a:ext cx="48501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941421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4616970"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整体设计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功能介绍</a:t>
            </a:r>
          </a:p>
        </p:txBody>
      </p:sp>
      <p:pic>
        <p:nvPicPr>
          <p:cNvPr id="4097" name="Picture 1">
            <a:extLst>
              <a:ext uri="{FF2B5EF4-FFF2-40B4-BE49-F238E27FC236}">
                <a16:creationId xmlns:a16="http://schemas.microsoft.com/office/drawing/2014/main" id="{73201A2B-227E-0BD5-8B71-563DC55258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733" y="779456"/>
            <a:ext cx="8079128" cy="579668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BC790815-6AC6-28A9-DC43-193B738A2A5B}"/>
              </a:ext>
            </a:extLst>
          </p:cNvPr>
          <p:cNvSpPr>
            <a:spLocks noChangeArrowheads="1"/>
          </p:cNvSpPr>
          <p:nvPr/>
        </p:nvSpPr>
        <p:spPr bwMode="auto">
          <a:xfrm>
            <a:off x="1585732" y="779455"/>
            <a:ext cx="867300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894335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5540299"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高可用性设计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一致性算法</a:t>
            </a:r>
          </a:p>
        </p:txBody>
      </p:sp>
      <p:pic>
        <p:nvPicPr>
          <p:cNvPr id="5121" name="Picture 1">
            <a:extLst>
              <a:ext uri="{FF2B5EF4-FFF2-40B4-BE49-F238E27FC236}">
                <a16:creationId xmlns:a16="http://schemas.microsoft.com/office/drawing/2014/main" id="{29766776-04E0-91D2-C8A0-F404AC34D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284" y="1558917"/>
            <a:ext cx="9108120" cy="398169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BB390061-ADAA-5644-D99B-9E6105F8A2F8}"/>
              </a:ext>
            </a:extLst>
          </p:cNvPr>
          <p:cNvSpPr>
            <a:spLocks noChangeArrowheads="1"/>
          </p:cNvSpPr>
          <p:nvPr/>
        </p:nvSpPr>
        <p:spPr bwMode="auto">
          <a:xfrm>
            <a:off x="1483283" y="1558916"/>
            <a:ext cx="145119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TextBox 4">
            <a:extLst>
              <a:ext uri="{FF2B5EF4-FFF2-40B4-BE49-F238E27FC236}">
                <a16:creationId xmlns:a16="http://schemas.microsoft.com/office/drawing/2014/main" id="{331FF21C-6734-89FC-FAC2-13BEF3D57C91}"/>
              </a:ext>
            </a:extLst>
          </p:cNvPr>
          <p:cNvSpPr txBox="1"/>
          <p:nvPr/>
        </p:nvSpPr>
        <p:spPr>
          <a:xfrm>
            <a:off x="474562" y="833377"/>
            <a:ext cx="3368233" cy="707886"/>
          </a:xfrm>
          <a:prstGeom prst="rect">
            <a:avLst/>
          </a:prstGeom>
          <a:noFill/>
        </p:spPr>
        <p:txBody>
          <a:bodyPr wrap="square" rtlCol="0">
            <a:spAutoFit/>
          </a:bodyPr>
          <a:lstStyle/>
          <a:p>
            <a:r>
              <a:rPr lang="en-US" sz="4000" b="1" dirty="0"/>
              <a:t>RAFT</a:t>
            </a:r>
          </a:p>
        </p:txBody>
      </p:sp>
    </p:spTree>
    <p:extLst>
      <p:ext uri="{BB962C8B-B14F-4D97-AF65-F5344CB8AC3E}">
        <p14:creationId xmlns:p14="http://schemas.microsoft.com/office/powerpoint/2010/main" val="3094734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5232523"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高可用性设计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多活部署</a:t>
            </a:r>
          </a:p>
        </p:txBody>
      </p:sp>
      <p:sp>
        <p:nvSpPr>
          <p:cNvPr id="5" name="TextBox 4">
            <a:extLst>
              <a:ext uri="{FF2B5EF4-FFF2-40B4-BE49-F238E27FC236}">
                <a16:creationId xmlns:a16="http://schemas.microsoft.com/office/drawing/2014/main" id="{B279470F-87B2-50B9-CCE8-1E49D4896629}"/>
              </a:ext>
            </a:extLst>
          </p:cNvPr>
          <p:cNvSpPr txBox="1"/>
          <p:nvPr/>
        </p:nvSpPr>
        <p:spPr>
          <a:xfrm>
            <a:off x="332509" y="909141"/>
            <a:ext cx="6094070" cy="369332"/>
          </a:xfrm>
          <a:prstGeom prst="rect">
            <a:avLst/>
          </a:prstGeom>
          <a:noFill/>
        </p:spPr>
        <p:txBody>
          <a:bodyPr wrap="square">
            <a:spAutoFit/>
          </a:bodyPr>
          <a:lstStyle/>
          <a:p>
            <a:r>
              <a:rPr lang="zh-CN" altLang="en-US" dirty="0">
                <a:effectLst/>
              </a:rPr>
              <a:t>在中国、美国和东南亚均采用</a:t>
            </a:r>
            <a:r>
              <a:rPr lang="zh-CN" altLang="en-US" dirty="0">
                <a:solidFill>
                  <a:srgbClr val="FF0000"/>
                </a:solidFill>
                <a:effectLst/>
              </a:rPr>
              <a:t>两地三中心的策略</a:t>
            </a:r>
          </a:p>
        </p:txBody>
      </p:sp>
      <p:pic>
        <p:nvPicPr>
          <p:cNvPr id="6145" name="Picture 1">
            <a:extLst>
              <a:ext uri="{FF2B5EF4-FFF2-40B4-BE49-F238E27FC236}">
                <a16:creationId xmlns:a16="http://schemas.microsoft.com/office/drawing/2014/main" id="{9399AA61-4B76-FEC3-9692-3570CFFA6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313" y="1260244"/>
            <a:ext cx="9549114" cy="55977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id="{35A02B34-F5ED-B159-7F99-08B1B9516E35}"/>
              </a:ext>
            </a:extLst>
          </p:cNvPr>
          <p:cNvSpPr>
            <a:spLocks noChangeArrowheads="1"/>
          </p:cNvSpPr>
          <p:nvPr/>
        </p:nvSpPr>
        <p:spPr bwMode="auto">
          <a:xfrm flipV="1">
            <a:off x="1123312" y="-104776"/>
            <a:ext cx="980181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155948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5232523"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高可用性设计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多活部署</a:t>
            </a:r>
          </a:p>
        </p:txBody>
      </p:sp>
      <p:pic>
        <p:nvPicPr>
          <p:cNvPr id="7169" name="Picture 1">
            <a:extLst>
              <a:ext uri="{FF2B5EF4-FFF2-40B4-BE49-F238E27FC236}">
                <a16:creationId xmlns:a16="http://schemas.microsoft.com/office/drawing/2014/main" id="{A5822DB0-08C1-6CE8-B011-6397F532B8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779455"/>
            <a:ext cx="5139159" cy="56893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4BAEFF0D-DCAF-DA97-B504-1C30B137793F}"/>
              </a:ext>
            </a:extLst>
          </p:cNvPr>
          <p:cNvSpPr>
            <a:spLocks noChangeArrowheads="1"/>
          </p:cNvSpPr>
          <p:nvPr/>
        </p:nvSpPr>
        <p:spPr bwMode="auto">
          <a:xfrm>
            <a:off x="6096000" y="779454"/>
            <a:ext cx="85876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759FCE13-F590-4206-B230-B5ED02D4B6F0}"/>
              </a:ext>
            </a:extLst>
          </p:cNvPr>
          <p:cNvSpPr txBox="1"/>
          <p:nvPr/>
        </p:nvSpPr>
        <p:spPr>
          <a:xfrm>
            <a:off x="535329" y="936258"/>
            <a:ext cx="5560671" cy="4401205"/>
          </a:xfrm>
          <a:prstGeom prst="rect">
            <a:avLst/>
          </a:prstGeom>
          <a:noFill/>
        </p:spPr>
        <p:txBody>
          <a:bodyPr wrap="square">
            <a:spAutoFit/>
          </a:bodyPr>
          <a:lstStyle/>
          <a:p>
            <a:r>
              <a:rPr lang="zh-CN" altLang="en-US" sz="2800" b="1" dirty="0">
                <a:effectLst/>
              </a:rPr>
              <a:t>备节点中心方案</a:t>
            </a:r>
            <a:endParaRPr lang="en-US" altLang="zh-CN" sz="2800" b="1" dirty="0">
              <a:effectLst/>
            </a:endParaRPr>
          </a:p>
          <a:p>
            <a:r>
              <a:rPr lang="zh-CN" altLang="en-US" dirty="0">
                <a:effectLst/>
              </a:rPr>
              <a:t>后端搭建一套独立的备节点中心</a:t>
            </a:r>
          </a:p>
          <a:p>
            <a:r>
              <a:rPr lang="en-US" altLang="zh-CN" dirty="0">
                <a:effectLst/>
              </a:rPr>
              <a:t>1</a:t>
            </a:r>
            <a:r>
              <a:rPr lang="zh-CN" altLang="en-US" dirty="0">
                <a:effectLst/>
              </a:rPr>
              <a:t>）应用备服务：包含前后端一整套的应用服务，</a:t>
            </a:r>
            <a:r>
              <a:rPr lang="en-US" altLang="zh-CN" dirty="0">
                <a:effectLst/>
              </a:rPr>
              <a:t>nginx</a:t>
            </a:r>
            <a:r>
              <a:rPr lang="zh-CN" altLang="en-US" dirty="0">
                <a:effectLst/>
              </a:rPr>
              <a:t>，</a:t>
            </a:r>
            <a:r>
              <a:rPr lang="en-US" altLang="zh-CN" dirty="0" err="1">
                <a:effectLst/>
              </a:rPr>
              <a:t>db</a:t>
            </a:r>
            <a:r>
              <a:rPr lang="zh-CN" altLang="en-US" dirty="0">
                <a:effectLst/>
              </a:rPr>
              <a:t>代理层。前后端独立域名。</a:t>
            </a:r>
          </a:p>
          <a:p>
            <a:r>
              <a:rPr lang="en-US" altLang="zh-CN" dirty="0">
                <a:effectLst/>
              </a:rPr>
              <a:t>2</a:t>
            </a:r>
            <a:r>
              <a:rPr lang="zh-CN" altLang="en-US" dirty="0">
                <a:effectLst/>
              </a:rPr>
              <a:t>）数据服务：包含其余各正式服务的备节点数据。</a:t>
            </a:r>
          </a:p>
          <a:p>
            <a:r>
              <a:rPr lang="zh-CN" altLang="en-US" dirty="0">
                <a:effectLst/>
              </a:rPr>
              <a:t>当美国环境出现类似</a:t>
            </a:r>
            <a:r>
              <a:rPr lang="en-US" altLang="zh-CN" dirty="0">
                <a:effectLst/>
              </a:rPr>
              <a:t>709</a:t>
            </a:r>
            <a:r>
              <a:rPr lang="zh-CN" altLang="en-US" dirty="0">
                <a:effectLst/>
              </a:rPr>
              <a:t>故障、或者东南亚出现</a:t>
            </a:r>
            <a:r>
              <a:rPr lang="en-US" altLang="zh-CN" dirty="0">
                <a:effectLst/>
              </a:rPr>
              <a:t>603</a:t>
            </a:r>
            <a:r>
              <a:rPr lang="zh-CN" altLang="en-US" dirty="0">
                <a:effectLst/>
              </a:rPr>
              <a:t>故障时，</a:t>
            </a:r>
          </a:p>
          <a:p>
            <a:r>
              <a:rPr lang="zh-CN" altLang="en-US" dirty="0">
                <a:effectLst/>
              </a:rPr>
              <a:t>操作流程如下：</a:t>
            </a:r>
          </a:p>
          <a:p>
            <a:pPr>
              <a:buFont typeface="Arial" panose="020B0604020202020204" pitchFamily="34" charset="0"/>
              <a:buChar char="•"/>
            </a:pPr>
            <a:r>
              <a:rPr lang="zh-CN" altLang="en-US" dirty="0">
                <a:effectLst/>
              </a:rPr>
              <a:t>将切换</a:t>
            </a:r>
            <a:r>
              <a:rPr lang="en-US" altLang="zh-CN" dirty="0">
                <a:effectLst/>
              </a:rPr>
              <a:t>US</a:t>
            </a:r>
            <a:r>
              <a:rPr lang="zh-CN" altLang="en-US" dirty="0">
                <a:effectLst/>
              </a:rPr>
              <a:t>备库为备节点中心</a:t>
            </a:r>
            <a:r>
              <a:rPr lang="en-US" altLang="zh-CN" dirty="0">
                <a:effectLst/>
              </a:rPr>
              <a:t>DB</a:t>
            </a:r>
            <a:r>
              <a:rPr lang="zh-CN" altLang="en-US" dirty="0">
                <a:effectLst/>
              </a:rPr>
              <a:t>代理层的主库。</a:t>
            </a:r>
          </a:p>
          <a:p>
            <a:pPr>
              <a:buFont typeface="Arial" panose="020B0604020202020204" pitchFamily="34" charset="0"/>
              <a:buChar char="•"/>
            </a:pPr>
            <a:r>
              <a:rPr lang="zh-CN" altLang="en-US" dirty="0">
                <a:effectLst/>
              </a:rPr>
              <a:t>将</a:t>
            </a:r>
            <a:r>
              <a:rPr lang="en-US" altLang="zh-CN" dirty="0">
                <a:effectLst/>
              </a:rPr>
              <a:t>US</a:t>
            </a:r>
            <a:r>
              <a:rPr lang="zh-CN" altLang="en-US" dirty="0">
                <a:effectLst/>
              </a:rPr>
              <a:t>后端域名</a:t>
            </a:r>
            <a:r>
              <a:rPr lang="en-US" altLang="zh-CN" dirty="0">
                <a:effectLst/>
              </a:rPr>
              <a:t>CNAME</a:t>
            </a:r>
            <a:r>
              <a:rPr lang="zh-CN" altLang="en-US" dirty="0">
                <a:effectLst/>
              </a:rPr>
              <a:t>指向</a:t>
            </a:r>
            <a:r>
              <a:rPr lang="en-US" altLang="zh-CN" dirty="0">
                <a:effectLst/>
              </a:rPr>
              <a:t>BC</a:t>
            </a:r>
            <a:r>
              <a:rPr lang="zh-CN" altLang="en-US" dirty="0">
                <a:effectLst/>
              </a:rPr>
              <a:t>后端备域名。 至此，后端</a:t>
            </a:r>
            <a:r>
              <a:rPr lang="en-US" altLang="zh-CN" dirty="0">
                <a:effectLst/>
              </a:rPr>
              <a:t>US</a:t>
            </a:r>
            <a:r>
              <a:rPr lang="zh-CN" altLang="en-US" dirty="0">
                <a:effectLst/>
              </a:rPr>
              <a:t>域名的服务可恢复正常访问。</a:t>
            </a:r>
          </a:p>
          <a:p>
            <a:pPr>
              <a:buFont typeface="Arial" panose="020B0604020202020204" pitchFamily="34" charset="0"/>
              <a:buChar char="•"/>
            </a:pPr>
            <a:r>
              <a:rPr lang="zh-CN" altLang="en-US" dirty="0">
                <a:effectLst/>
              </a:rPr>
              <a:t>切换移动</a:t>
            </a:r>
            <a:r>
              <a:rPr lang="en-US" altLang="zh-CN" dirty="0">
                <a:effectLst/>
              </a:rPr>
              <a:t>GLSB</a:t>
            </a:r>
            <a:r>
              <a:rPr lang="zh-CN" altLang="en-US" dirty="0">
                <a:effectLst/>
              </a:rPr>
              <a:t>的</a:t>
            </a:r>
            <a:r>
              <a:rPr lang="en-US" altLang="zh-CN" dirty="0">
                <a:effectLst/>
              </a:rPr>
              <a:t>IP</a:t>
            </a:r>
            <a:r>
              <a:rPr lang="zh-CN" altLang="en-US" dirty="0">
                <a:effectLst/>
              </a:rPr>
              <a:t>指向备节点</a:t>
            </a:r>
            <a:r>
              <a:rPr lang="en-US" altLang="zh-CN" dirty="0">
                <a:effectLst/>
              </a:rPr>
              <a:t>IP</a:t>
            </a:r>
            <a:r>
              <a:rPr lang="zh-CN" altLang="en-US" dirty="0">
                <a:effectLst/>
              </a:rPr>
              <a:t>，至此移动服务恢复正常。</a:t>
            </a:r>
          </a:p>
          <a:p>
            <a:pPr>
              <a:buFont typeface="Arial" panose="020B0604020202020204" pitchFamily="34" charset="0"/>
              <a:buChar char="•"/>
            </a:pPr>
            <a:r>
              <a:rPr lang="zh-CN" altLang="en-US" dirty="0">
                <a:effectLst/>
              </a:rPr>
              <a:t>将</a:t>
            </a:r>
            <a:r>
              <a:rPr lang="en-US" altLang="zh-CN" dirty="0">
                <a:effectLst/>
              </a:rPr>
              <a:t>US</a:t>
            </a:r>
            <a:r>
              <a:rPr lang="zh-CN" altLang="en-US" dirty="0">
                <a:effectLst/>
              </a:rPr>
              <a:t>前端域名</a:t>
            </a:r>
            <a:r>
              <a:rPr lang="en-US" altLang="zh-CN" dirty="0">
                <a:effectLst/>
              </a:rPr>
              <a:t>CNAME</a:t>
            </a:r>
            <a:r>
              <a:rPr lang="zh-CN" altLang="en-US" dirty="0">
                <a:effectLst/>
              </a:rPr>
              <a:t>指向</a:t>
            </a:r>
            <a:r>
              <a:rPr lang="en-US" altLang="zh-CN" dirty="0">
                <a:effectLst/>
              </a:rPr>
              <a:t>BC</a:t>
            </a:r>
            <a:r>
              <a:rPr lang="zh-CN" altLang="en-US" dirty="0">
                <a:effectLst/>
              </a:rPr>
              <a:t>前端备域名，至此前端服务恢复正常。</a:t>
            </a:r>
          </a:p>
        </p:txBody>
      </p:sp>
    </p:spTree>
    <p:extLst>
      <p:ext uri="{BB962C8B-B14F-4D97-AF65-F5344CB8AC3E}">
        <p14:creationId xmlns:p14="http://schemas.microsoft.com/office/powerpoint/2010/main" val="884210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6447021"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高可用性设计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-Pod</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水平自动扩缩</a:t>
            </a:r>
          </a:p>
        </p:txBody>
      </p:sp>
      <p:sp>
        <p:nvSpPr>
          <p:cNvPr id="5" name="TextBox 4">
            <a:extLst>
              <a:ext uri="{FF2B5EF4-FFF2-40B4-BE49-F238E27FC236}">
                <a16:creationId xmlns:a16="http://schemas.microsoft.com/office/drawing/2014/main" id="{BFE92205-213C-9F31-2DC4-E7AEE0B5492E}"/>
              </a:ext>
            </a:extLst>
          </p:cNvPr>
          <p:cNvSpPr txBox="1"/>
          <p:nvPr/>
        </p:nvSpPr>
        <p:spPr>
          <a:xfrm>
            <a:off x="428263" y="1166842"/>
            <a:ext cx="10521387" cy="3785652"/>
          </a:xfrm>
          <a:prstGeom prst="rect">
            <a:avLst/>
          </a:prstGeom>
          <a:noFill/>
        </p:spPr>
        <p:txBody>
          <a:bodyPr wrap="square">
            <a:spAutoFit/>
          </a:bodyPr>
          <a:lstStyle/>
          <a:p>
            <a:pPr algn="l"/>
            <a:r>
              <a:rPr lang="zh-CN" altLang="en-US" sz="2400" dirty="0">
                <a:effectLst/>
              </a:rPr>
              <a:t>在 </a:t>
            </a:r>
            <a:r>
              <a:rPr lang="en-US" altLang="zh-CN" sz="2400" dirty="0">
                <a:effectLst/>
              </a:rPr>
              <a:t>Kubernetes </a:t>
            </a:r>
            <a:r>
              <a:rPr lang="zh-CN" altLang="en-US" sz="2400" dirty="0">
                <a:effectLst/>
              </a:rPr>
              <a:t>中，</a:t>
            </a:r>
            <a:r>
              <a:rPr lang="en-US" altLang="zh-CN" sz="2400" b="1" dirty="0" err="1">
                <a:solidFill>
                  <a:srgbClr val="FF0000"/>
                </a:solidFill>
                <a:effectLst/>
              </a:rPr>
              <a:t>HorizontalPodAutoscaler</a:t>
            </a:r>
            <a:r>
              <a:rPr lang="en-US" altLang="zh-CN" sz="2400" dirty="0">
                <a:effectLst/>
              </a:rPr>
              <a:t> </a:t>
            </a:r>
            <a:r>
              <a:rPr lang="zh-CN" altLang="en-US" sz="2400" dirty="0">
                <a:effectLst/>
              </a:rPr>
              <a:t>自动更新工作负载资源 （例如 </a:t>
            </a:r>
            <a:r>
              <a:rPr lang="en-US" altLang="zh-CN" sz="2400" dirty="0">
                <a:effectLst/>
              </a:rPr>
              <a:t>Deployment </a:t>
            </a:r>
            <a:r>
              <a:rPr lang="zh-CN" altLang="en-US" sz="2400" dirty="0">
                <a:effectLst/>
              </a:rPr>
              <a:t>或者 </a:t>
            </a:r>
            <a:r>
              <a:rPr lang="en-US" altLang="zh-CN" sz="2400" dirty="0" err="1">
                <a:effectLst/>
              </a:rPr>
              <a:t>StatefulSet</a:t>
            </a:r>
            <a:r>
              <a:rPr lang="zh-CN" altLang="en-US" sz="2400" dirty="0">
                <a:effectLst/>
              </a:rPr>
              <a:t>）， 目的是自动扩缩工作负载以满足需求。</a:t>
            </a:r>
            <a:endParaRPr lang="en-US" altLang="zh-CN" sz="2400" dirty="0">
              <a:effectLst/>
            </a:endParaRPr>
          </a:p>
          <a:p>
            <a:pPr algn="l"/>
            <a:endParaRPr lang="en-US" altLang="zh-CN" sz="2400" dirty="0"/>
          </a:p>
          <a:p>
            <a:pPr algn="l"/>
            <a:r>
              <a:rPr lang="zh-CN" altLang="en-US" sz="2400" dirty="0">
                <a:solidFill>
                  <a:srgbClr val="FF0000"/>
                </a:solidFill>
                <a:effectLst/>
              </a:rPr>
              <a:t>水平扩缩</a:t>
            </a:r>
            <a:r>
              <a:rPr lang="zh-CN" altLang="en-US" sz="2400" dirty="0">
                <a:effectLst/>
              </a:rPr>
              <a:t>意味着对增加的负载的响应是部署更多的 </a:t>
            </a:r>
            <a:r>
              <a:rPr lang="en-US" altLang="zh-CN" sz="2400" b="1" dirty="0">
                <a:solidFill>
                  <a:srgbClr val="FF0000"/>
                </a:solidFill>
                <a:effectLst/>
              </a:rPr>
              <a:t>Pod</a:t>
            </a:r>
            <a:r>
              <a:rPr lang="zh-CN" altLang="en-US" sz="2400" dirty="0">
                <a:effectLst/>
              </a:rPr>
              <a:t>。 这与 “垂直（</a:t>
            </a:r>
            <a:r>
              <a:rPr lang="en-US" altLang="zh-CN" sz="2400" dirty="0">
                <a:effectLst/>
              </a:rPr>
              <a:t>Vertical</a:t>
            </a:r>
            <a:r>
              <a:rPr lang="zh-CN" altLang="en-US" sz="2400" dirty="0">
                <a:effectLst/>
              </a:rPr>
              <a:t>）” 扩缩不同，对于 </a:t>
            </a:r>
            <a:r>
              <a:rPr lang="en-US" altLang="zh-CN" sz="2400" dirty="0">
                <a:effectLst/>
              </a:rPr>
              <a:t>Kubernetes</a:t>
            </a:r>
            <a:r>
              <a:rPr lang="zh-CN" altLang="en-US" sz="2400" dirty="0">
                <a:effectLst/>
              </a:rPr>
              <a:t>， 垂直扩缩意味着将更多资源（例如：内存或 </a:t>
            </a:r>
            <a:r>
              <a:rPr lang="en-US" altLang="zh-CN" sz="2400" dirty="0">
                <a:effectLst/>
              </a:rPr>
              <a:t>CPU</a:t>
            </a:r>
            <a:r>
              <a:rPr lang="zh-CN" altLang="en-US" sz="2400" dirty="0">
                <a:effectLst/>
              </a:rPr>
              <a:t>）分配给已经为工作负载运行的 </a:t>
            </a:r>
            <a:r>
              <a:rPr lang="en-US" altLang="zh-CN" sz="2400" dirty="0">
                <a:effectLst/>
              </a:rPr>
              <a:t>Pod</a:t>
            </a:r>
            <a:r>
              <a:rPr lang="zh-CN" altLang="en-US" sz="2400" dirty="0">
                <a:effectLst/>
              </a:rPr>
              <a:t>。</a:t>
            </a:r>
            <a:br>
              <a:rPr lang="en-US" altLang="zh-CN" sz="2400" dirty="0">
                <a:effectLst/>
              </a:rPr>
            </a:br>
            <a:endParaRPr lang="en-US" altLang="zh-CN" sz="2400" dirty="0">
              <a:effectLst/>
            </a:endParaRPr>
          </a:p>
          <a:p>
            <a:pPr algn="l"/>
            <a:r>
              <a:rPr lang="zh-CN" altLang="en-US" sz="2400" dirty="0">
                <a:effectLst/>
              </a:rPr>
              <a:t>如果负载减少，并且 </a:t>
            </a:r>
            <a:r>
              <a:rPr lang="en-US" altLang="zh-CN" sz="2400" dirty="0">
                <a:effectLst/>
              </a:rPr>
              <a:t>Pod </a:t>
            </a:r>
            <a:r>
              <a:rPr lang="zh-CN" altLang="en-US" sz="2400" dirty="0">
                <a:effectLst/>
              </a:rPr>
              <a:t>的数量高于配置的最小值， </a:t>
            </a:r>
            <a:r>
              <a:rPr lang="en-US" altLang="zh-CN" sz="2400" dirty="0" err="1">
                <a:effectLst/>
              </a:rPr>
              <a:t>HorizontalPodAutoscaler</a:t>
            </a:r>
            <a:r>
              <a:rPr lang="en-US" altLang="zh-CN" sz="2400" dirty="0">
                <a:effectLst/>
              </a:rPr>
              <a:t> </a:t>
            </a:r>
            <a:r>
              <a:rPr lang="zh-CN" altLang="en-US" sz="2400" dirty="0">
                <a:effectLst/>
              </a:rPr>
              <a:t>会指示工作负载资源（</a:t>
            </a:r>
            <a:r>
              <a:rPr lang="en-US" altLang="zh-CN" sz="2400" dirty="0">
                <a:effectLst/>
              </a:rPr>
              <a:t>Deployment</a:t>
            </a:r>
            <a:r>
              <a:rPr lang="zh-CN" altLang="en-US" sz="2400" dirty="0">
                <a:effectLst/>
              </a:rPr>
              <a:t>、</a:t>
            </a:r>
            <a:r>
              <a:rPr lang="en-US" altLang="zh-CN" sz="2400" dirty="0" err="1">
                <a:effectLst/>
              </a:rPr>
              <a:t>StatefulSet</a:t>
            </a:r>
            <a:r>
              <a:rPr lang="en-US" altLang="zh-CN" sz="2400" dirty="0">
                <a:effectLst/>
              </a:rPr>
              <a:t> </a:t>
            </a:r>
            <a:r>
              <a:rPr lang="zh-CN" altLang="en-US" sz="2400" dirty="0">
                <a:effectLst/>
              </a:rPr>
              <a:t>或其他类似资源）缩减。</a:t>
            </a:r>
          </a:p>
        </p:txBody>
      </p:sp>
    </p:spTree>
    <p:extLst>
      <p:ext uri="{BB962C8B-B14F-4D97-AF65-F5344CB8AC3E}">
        <p14:creationId xmlns:p14="http://schemas.microsoft.com/office/powerpoint/2010/main" val="1471265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6447021"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高可用性设计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-Pod</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水平自动扩缩</a:t>
            </a:r>
          </a:p>
        </p:txBody>
      </p:sp>
      <p:sp>
        <p:nvSpPr>
          <p:cNvPr id="2" name="TextBox 1">
            <a:extLst>
              <a:ext uri="{FF2B5EF4-FFF2-40B4-BE49-F238E27FC236}">
                <a16:creationId xmlns:a16="http://schemas.microsoft.com/office/drawing/2014/main" id="{930B2C90-1C29-7E82-5A49-6E1CEF52434B}"/>
              </a:ext>
            </a:extLst>
          </p:cNvPr>
          <p:cNvSpPr txBox="1"/>
          <p:nvPr/>
        </p:nvSpPr>
        <p:spPr>
          <a:xfrm>
            <a:off x="509286" y="1169344"/>
            <a:ext cx="10695008" cy="3046988"/>
          </a:xfrm>
          <a:prstGeom prst="rect">
            <a:avLst/>
          </a:prstGeom>
          <a:noFill/>
        </p:spPr>
        <p:txBody>
          <a:bodyPr wrap="square">
            <a:spAutoFit/>
          </a:bodyPr>
          <a:lstStyle/>
          <a:p>
            <a:r>
              <a:rPr lang="en-US" sz="3200" b="1" dirty="0">
                <a:effectLst/>
              </a:rPr>
              <a:t>Pod</a:t>
            </a:r>
          </a:p>
          <a:p>
            <a:r>
              <a:rPr lang="en-US" sz="3200" dirty="0">
                <a:effectLst/>
              </a:rPr>
              <a:t>Pod</a:t>
            </a:r>
            <a:r>
              <a:rPr lang="zh-CN" altLang="en-US" sz="3200" dirty="0">
                <a:effectLst/>
              </a:rPr>
              <a:t>是</a:t>
            </a:r>
            <a:r>
              <a:rPr lang="en-US" sz="3200" dirty="0">
                <a:effectLst/>
              </a:rPr>
              <a:t>Kubernetes</a:t>
            </a:r>
            <a:r>
              <a:rPr lang="zh-CN" altLang="en-US" sz="3200" dirty="0">
                <a:effectLst/>
              </a:rPr>
              <a:t>中的基本单位，它包含</a:t>
            </a:r>
            <a:r>
              <a:rPr lang="zh-CN" altLang="en-US" sz="3200" dirty="0">
                <a:solidFill>
                  <a:srgbClr val="FF0000"/>
                </a:solidFill>
                <a:effectLst/>
              </a:rPr>
              <a:t>一个或多个容器</a:t>
            </a:r>
            <a:r>
              <a:rPr lang="zh-CN" altLang="en-US" sz="3200" dirty="0">
                <a:effectLst/>
              </a:rPr>
              <a:t>。这些容器共享存储和网络，并可以相互配合以提供服务。在</a:t>
            </a:r>
            <a:r>
              <a:rPr lang="en-US" sz="3200" dirty="0">
                <a:effectLst/>
              </a:rPr>
              <a:t>Kubernetes</a:t>
            </a:r>
            <a:r>
              <a:rPr lang="zh-CN" altLang="en-US" sz="3200" dirty="0">
                <a:effectLst/>
              </a:rPr>
              <a:t>中，你可以使用</a:t>
            </a:r>
            <a:r>
              <a:rPr lang="en-US" sz="3200" dirty="0">
                <a:effectLst/>
              </a:rPr>
              <a:t>Horizontal Pod </a:t>
            </a:r>
            <a:r>
              <a:rPr lang="en-US" sz="3200" dirty="0" err="1">
                <a:effectLst/>
              </a:rPr>
              <a:t>Autoscaler（HPA</a:t>
            </a:r>
            <a:r>
              <a:rPr lang="en-US" sz="3200" dirty="0">
                <a:effectLst/>
              </a:rPr>
              <a:t>，</a:t>
            </a:r>
            <a:r>
              <a:rPr lang="zh-CN" altLang="en-US" sz="3200" dirty="0">
                <a:effectLst/>
              </a:rPr>
              <a:t>水平</a:t>
            </a:r>
            <a:r>
              <a:rPr lang="en-US" sz="3200" dirty="0">
                <a:effectLst/>
              </a:rPr>
              <a:t>Pod</a:t>
            </a:r>
            <a:r>
              <a:rPr lang="zh-CN" altLang="en-US" sz="3200" dirty="0">
                <a:effectLst/>
              </a:rPr>
              <a:t>自动扩缩）来自动根据</a:t>
            </a:r>
            <a:r>
              <a:rPr lang="en-US" sz="3200" dirty="0">
                <a:effectLst/>
              </a:rPr>
              <a:t>CPU</a:t>
            </a:r>
            <a:r>
              <a:rPr lang="zh-CN" altLang="en-US" sz="3200" dirty="0">
                <a:effectLst/>
              </a:rPr>
              <a:t>利用率或者其他选择的度量标准调整</a:t>
            </a:r>
            <a:r>
              <a:rPr lang="en-US" sz="3200" dirty="0">
                <a:effectLst/>
              </a:rPr>
              <a:t>Pod</a:t>
            </a:r>
            <a:r>
              <a:rPr lang="zh-CN" altLang="en-US" sz="3200" dirty="0">
                <a:effectLst/>
              </a:rPr>
              <a:t>的数量。</a:t>
            </a:r>
          </a:p>
        </p:txBody>
      </p:sp>
    </p:spTree>
    <p:extLst>
      <p:ext uri="{BB962C8B-B14F-4D97-AF65-F5344CB8AC3E}">
        <p14:creationId xmlns:p14="http://schemas.microsoft.com/office/powerpoint/2010/main" val="1057117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6447021"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高可用性设计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-Pod</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水平自动扩缩</a:t>
            </a:r>
          </a:p>
        </p:txBody>
      </p:sp>
      <p:sp>
        <p:nvSpPr>
          <p:cNvPr id="6" name="TextBox 5">
            <a:extLst>
              <a:ext uri="{FF2B5EF4-FFF2-40B4-BE49-F238E27FC236}">
                <a16:creationId xmlns:a16="http://schemas.microsoft.com/office/drawing/2014/main" id="{B877AD5B-F28B-04AE-4DB5-FB1C7B010EA6}"/>
              </a:ext>
            </a:extLst>
          </p:cNvPr>
          <p:cNvSpPr txBox="1"/>
          <p:nvPr/>
        </p:nvSpPr>
        <p:spPr>
          <a:xfrm>
            <a:off x="508984" y="779455"/>
            <a:ext cx="6094070" cy="523220"/>
          </a:xfrm>
          <a:prstGeom prst="rect">
            <a:avLst/>
          </a:prstGeom>
          <a:noFill/>
        </p:spPr>
        <p:txBody>
          <a:bodyPr wrap="square">
            <a:spAutoFit/>
          </a:bodyPr>
          <a:lstStyle/>
          <a:p>
            <a:r>
              <a:rPr lang="en-US" sz="2800" b="1" dirty="0">
                <a:effectLst/>
              </a:rPr>
              <a:t>Horizontal Pod </a:t>
            </a:r>
            <a:r>
              <a:rPr lang="en-US" sz="2800" b="1" dirty="0" err="1">
                <a:effectLst/>
              </a:rPr>
              <a:t>Autoscaler</a:t>
            </a:r>
            <a:endParaRPr lang="en-US" sz="2800" b="1" dirty="0">
              <a:effectLst/>
            </a:endParaRPr>
          </a:p>
        </p:txBody>
      </p:sp>
      <p:pic>
        <p:nvPicPr>
          <p:cNvPr id="8193" name="Picture 1">
            <a:extLst>
              <a:ext uri="{FF2B5EF4-FFF2-40B4-BE49-F238E27FC236}">
                <a16:creationId xmlns:a16="http://schemas.microsoft.com/office/drawing/2014/main" id="{BB0B8928-10AA-3B20-064E-6714C1A8E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2521" y="1302675"/>
            <a:ext cx="3857625" cy="37433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9C25C28A-AE05-B586-B92B-B357EFC86DB5}"/>
              </a:ext>
            </a:extLst>
          </p:cNvPr>
          <p:cNvSpPr>
            <a:spLocks noChangeArrowheads="1"/>
          </p:cNvSpPr>
          <p:nvPr/>
        </p:nvSpPr>
        <p:spPr bwMode="auto">
          <a:xfrm>
            <a:off x="7442521" y="13026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F97E5C3A-F23E-A04D-3A46-7EC7C4B44986}"/>
              </a:ext>
            </a:extLst>
          </p:cNvPr>
          <p:cNvSpPr txBox="1"/>
          <p:nvPr/>
        </p:nvSpPr>
        <p:spPr>
          <a:xfrm>
            <a:off x="332509" y="1491446"/>
            <a:ext cx="6913243" cy="4154984"/>
          </a:xfrm>
          <a:prstGeom prst="rect">
            <a:avLst/>
          </a:prstGeom>
          <a:noFill/>
        </p:spPr>
        <p:txBody>
          <a:bodyPr wrap="square">
            <a:spAutoFit/>
          </a:bodyPr>
          <a:lstStyle/>
          <a:p>
            <a:r>
              <a:rPr lang="en-US" altLang="zh-CN" sz="2400" dirty="0"/>
              <a:t>Kubernetes </a:t>
            </a:r>
            <a:r>
              <a:rPr lang="zh-CN" altLang="en-US" sz="2400" dirty="0"/>
              <a:t>将水平 </a:t>
            </a:r>
            <a:r>
              <a:rPr lang="en-US" altLang="zh-CN" sz="2400" dirty="0"/>
              <a:t>Pod </a:t>
            </a:r>
            <a:r>
              <a:rPr lang="zh-CN" altLang="en-US" sz="2400" dirty="0"/>
              <a:t>自动扩缩实现为一个</a:t>
            </a:r>
            <a:r>
              <a:rPr lang="zh-CN" altLang="en-US" sz="2400" dirty="0">
                <a:solidFill>
                  <a:srgbClr val="FF0000"/>
                </a:solidFill>
              </a:rPr>
              <a:t>间歇运行的控制回路</a:t>
            </a:r>
            <a:r>
              <a:rPr lang="zh-CN" altLang="en-US" sz="2400" dirty="0"/>
              <a:t>（它不是一个连续的过程）。</a:t>
            </a:r>
            <a:r>
              <a:rPr lang="zh-CN" altLang="en-US" sz="2400" dirty="0">
                <a:solidFill>
                  <a:srgbClr val="FF0000"/>
                </a:solidFill>
              </a:rPr>
              <a:t>间隔由</a:t>
            </a:r>
            <a:r>
              <a:rPr lang="zh-CN" altLang="en-US" sz="2400" dirty="0"/>
              <a:t> </a:t>
            </a:r>
            <a:r>
              <a:rPr lang="en-US" altLang="zh-CN" sz="2400" dirty="0" err="1"/>
              <a:t>kube</a:t>
            </a:r>
            <a:r>
              <a:rPr lang="en-US" altLang="zh-CN" sz="2400" dirty="0"/>
              <a:t>-controller-manager </a:t>
            </a:r>
            <a:r>
              <a:rPr lang="zh-CN" altLang="en-US" sz="2400" dirty="0"/>
              <a:t>的 </a:t>
            </a:r>
            <a:r>
              <a:rPr lang="en-US" altLang="zh-CN" sz="2400" dirty="0"/>
              <a:t>--horizontal-pod-</a:t>
            </a:r>
            <a:r>
              <a:rPr lang="en-US" altLang="zh-CN" sz="2400" dirty="0" err="1"/>
              <a:t>autoscaler</a:t>
            </a:r>
            <a:r>
              <a:rPr lang="en-US" altLang="zh-CN" sz="2400" dirty="0"/>
              <a:t>-sync-period </a:t>
            </a:r>
            <a:r>
              <a:rPr lang="zh-CN" altLang="en-US" sz="2400" dirty="0">
                <a:solidFill>
                  <a:srgbClr val="FF0000"/>
                </a:solidFill>
              </a:rPr>
              <a:t>参数设置</a:t>
            </a:r>
            <a:r>
              <a:rPr lang="zh-CN" altLang="en-US" sz="2400" dirty="0"/>
              <a:t>（默认间隔为 </a:t>
            </a:r>
            <a:r>
              <a:rPr lang="en-US" altLang="zh-CN" sz="2400" dirty="0"/>
              <a:t>15 </a:t>
            </a:r>
            <a:r>
              <a:rPr lang="zh-CN" altLang="en-US" sz="2400" dirty="0"/>
              <a:t>秒）。</a:t>
            </a:r>
            <a:r>
              <a:rPr lang="zh-CN" altLang="en-US" sz="2400" dirty="0">
                <a:solidFill>
                  <a:srgbClr val="FF0000"/>
                </a:solidFill>
              </a:rPr>
              <a:t>在每个时间段内</a:t>
            </a:r>
            <a:r>
              <a:rPr lang="zh-CN" altLang="en-US" sz="2400" dirty="0"/>
              <a:t>，控制器管理器都会根据每个 </a:t>
            </a:r>
            <a:r>
              <a:rPr lang="en-US" altLang="zh-CN" sz="2400" dirty="0" err="1"/>
              <a:t>HorizontalPodAutoscaler</a:t>
            </a:r>
            <a:r>
              <a:rPr lang="en-US" altLang="zh-CN" sz="2400" dirty="0"/>
              <a:t> </a:t>
            </a:r>
            <a:r>
              <a:rPr lang="zh-CN" altLang="en-US" sz="2400" dirty="0"/>
              <a:t>定义中指定的指标</a:t>
            </a:r>
            <a:r>
              <a:rPr lang="zh-CN" altLang="en-US" sz="2400" dirty="0">
                <a:solidFill>
                  <a:srgbClr val="FF0000"/>
                </a:solidFill>
              </a:rPr>
              <a:t>查询资源利用率</a:t>
            </a:r>
            <a:r>
              <a:rPr lang="zh-CN" altLang="en-US" sz="2400" dirty="0"/>
              <a:t>。 控制器管理器</a:t>
            </a:r>
            <a:r>
              <a:rPr lang="zh-CN" altLang="en-US" sz="2400" dirty="0">
                <a:solidFill>
                  <a:srgbClr val="FF0000"/>
                </a:solidFill>
              </a:rPr>
              <a:t>找到</a:t>
            </a:r>
            <a:r>
              <a:rPr lang="zh-CN" altLang="en-US" sz="2400" dirty="0"/>
              <a:t>由 </a:t>
            </a:r>
            <a:r>
              <a:rPr lang="en-US" altLang="zh-CN" sz="2400" dirty="0" err="1"/>
              <a:t>scaleTargetRef</a:t>
            </a:r>
            <a:r>
              <a:rPr lang="en-US" altLang="zh-CN" sz="2400" dirty="0"/>
              <a:t> </a:t>
            </a:r>
            <a:r>
              <a:rPr lang="zh-CN" altLang="en-US" sz="2400" dirty="0"/>
              <a:t>定义的</a:t>
            </a:r>
            <a:r>
              <a:rPr lang="zh-CN" altLang="en-US" sz="2400" dirty="0">
                <a:solidFill>
                  <a:srgbClr val="FF0000"/>
                </a:solidFill>
              </a:rPr>
              <a:t>目标资源</a:t>
            </a:r>
            <a:r>
              <a:rPr lang="zh-CN" altLang="en-US" sz="2400" dirty="0"/>
              <a:t>，然后根据目标资源的 </a:t>
            </a:r>
            <a:r>
              <a:rPr lang="en-US" altLang="zh-CN" sz="2400" dirty="0"/>
              <a:t>.</a:t>
            </a:r>
            <a:r>
              <a:rPr lang="en-US" altLang="zh-CN" sz="2400" dirty="0" err="1"/>
              <a:t>spec.selector</a:t>
            </a:r>
            <a:r>
              <a:rPr lang="en-US" altLang="zh-CN" sz="2400" dirty="0"/>
              <a:t> </a:t>
            </a:r>
            <a:r>
              <a:rPr lang="zh-CN" altLang="en-US" sz="2400" dirty="0"/>
              <a:t>标签选择 </a:t>
            </a:r>
            <a:r>
              <a:rPr lang="en-US" altLang="zh-CN" sz="2400" dirty="0"/>
              <a:t>Pod</a:t>
            </a:r>
            <a:r>
              <a:rPr lang="zh-CN" altLang="en-US" sz="2400" dirty="0"/>
              <a:t>， 并从资源指标 </a:t>
            </a:r>
            <a:r>
              <a:rPr lang="en-US" altLang="zh-CN" sz="2400" dirty="0"/>
              <a:t>API</a:t>
            </a:r>
            <a:r>
              <a:rPr lang="zh-CN" altLang="en-US" sz="2400" dirty="0"/>
              <a:t>（针对每个 </a:t>
            </a:r>
            <a:r>
              <a:rPr lang="en-US" altLang="zh-CN" sz="2400" dirty="0"/>
              <a:t>Pod </a:t>
            </a:r>
            <a:r>
              <a:rPr lang="zh-CN" altLang="en-US" sz="2400" dirty="0"/>
              <a:t>的资源指标）或自定义指标获取指标 </a:t>
            </a:r>
            <a:r>
              <a:rPr lang="en-US" altLang="zh-CN" sz="2400" dirty="0"/>
              <a:t>API</a:t>
            </a:r>
            <a:r>
              <a:rPr lang="zh-CN" altLang="en-US" sz="2400" dirty="0"/>
              <a:t>（适用于所有其他指标）。</a:t>
            </a:r>
            <a:endParaRPr lang="en-US" sz="2400" dirty="0"/>
          </a:p>
        </p:txBody>
      </p:sp>
    </p:spTree>
    <p:extLst>
      <p:ext uri="{BB962C8B-B14F-4D97-AF65-F5344CB8AC3E}">
        <p14:creationId xmlns:p14="http://schemas.microsoft.com/office/powerpoint/2010/main" val="4106502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4001416"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核心模块设计</a:t>
            </a:r>
          </a:p>
        </p:txBody>
      </p:sp>
      <p:sp>
        <p:nvSpPr>
          <p:cNvPr id="6" name="TextBox 5">
            <a:extLst>
              <a:ext uri="{FF2B5EF4-FFF2-40B4-BE49-F238E27FC236}">
                <a16:creationId xmlns:a16="http://schemas.microsoft.com/office/drawing/2014/main" id="{1D051F27-0DAD-2402-72BE-FB685A73BDB4}"/>
              </a:ext>
            </a:extLst>
          </p:cNvPr>
          <p:cNvSpPr txBox="1"/>
          <p:nvPr/>
        </p:nvSpPr>
        <p:spPr>
          <a:xfrm>
            <a:off x="4333925" y="2136338"/>
            <a:ext cx="7407797" cy="2585323"/>
          </a:xfrm>
          <a:prstGeom prst="rect">
            <a:avLst/>
          </a:prstGeom>
          <a:noFill/>
        </p:spPr>
        <p:txBody>
          <a:bodyPr wrap="square" rtlCol="0">
            <a:spAutoFit/>
          </a:bodyPr>
          <a:lstStyle/>
          <a:p>
            <a:r>
              <a:rPr lang="zh-CN" altLang="en-US" sz="5400" dirty="0"/>
              <a:t>支付模块</a:t>
            </a:r>
            <a:endParaRPr lang="en-US" altLang="zh-CN" sz="5400" dirty="0"/>
          </a:p>
          <a:p>
            <a:endParaRPr lang="en-US" sz="5400" dirty="0"/>
          </a:p>
          <a:p>
            <a:r>
              <a:rPr lang="zh-CN" altLang="en-US" sz="5400" dirty="0"/>
              <a:t>订单模块</a:t>
            </a:r>
            <a:endParaRPr lang="en-US" sz="5400" dirty="0"/>
          </a:p>
        </p:txBody>
      </p:sp>
    </p:spTree>
    <p:extLst>
      <p:ext uri="{BB962C8B-B14F-4D97-AF65-F5344CB8AC3E}">
        <p14:creationId xmlns:p14="http://schemas.microsoft.com/office/powerpoint/2010/main" val="109233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7268336"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核心模块设计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支付模块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支付系统总览</a:t>
            </a:r>
          </a:p>
        </p:txBody>
      </p:sp>
      <p:pic>
        <p:nvPicPr>
          <p:cNvPr id="9217" name="Picture 1">
            <a:extLst>
              <a:ext uri="{FF2B5EF4-FFF2-40B4-BE49-F238E27FC236}">
                <a16:creationId xmlns:a16="http://schemas.microsoft.com/office/drawing/2014/main" id="{443B4C38-266F-1335-53A1-80D705F6FB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0" y="891251"/>
            <a:ext cx="6477000" cy="57340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id="{39C8EA27-5859-1942-78D1-7FE461681B95}"/>
              </a:ext>
            </a:extLst>
          </p:cNvPr>
          <p:cNvSpPr>
            <a:spLocks noChangeArrowheads="1"/>
          </p:cNvSpPr>
          <p:nvPr/>
        </p:nvSpPr>
        <p:spPr bwMode="auto">
          <a:xfrm>
            <a:off x="2857500" y="8912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438906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C1F1A0D-D321-48A4-A2FA-A7A63B832E5D}"/>
              </a:ext>
            </a:extLst>
          </p:cNvPr>
          <p:cNvSpPr/>
          <p:nvPr/>
        </p:nvSpPr>
        <p:spPr>
          <a:xfrm>
            <a:off x="332509" y="117916"/>
            <a:ext cx="1885453"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01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项目背景</a:t>
            </a:r>
          </a:p>
        </p:txBody>
      </p:sp>
      <p:cxnSp>
        <p:nvCxnSpPr>
          <p:cNvPr id="5" name="直接连接符 4">
            <a:extLst>
              <a:ext uri="{FF2B5EF4-FFF2-40B4-BE49-F238E27FC236}">
                <a16:creationId xmlns:a16="http://schemas.microsoft.com/office/drawing/2014/main" id="{7EF5C179-CCDD-47C9-A719-AF8FA3BDAA78}"/>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87BF3578-D9E6-461F-AC45-00C85FB58267}"/>
              </a:ext>
            </a:extLst>
          </p:cNvPr>
          <p:cNvSpPr/>
          <p:nvPr/>
        </p:nvSpPr>
        <p:spPr>
          <a:xfrm>
            <a:off x="332509" y="1001804"/>
            <a:ext cx="5763491" cy="5432016"/>
          </a:xfrm>
          <a:prstGeom prst="roundRect">
            <a:avLst>
              <a:gd name="adj" fmla="val 1774"/>
            </a:avLst>
          </a:prstGeom>
          <a:solidFill>
            <a:srgbClr val="FAFAFA"/>
          </a:solidFill>
          <a:ln>
            <a:solidFill>
              <a:srgbClr val="0170F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2660E4AC-6B37-4D21-BC8A-F68EC4EF6451}"/>
              </a:ext>
            </a:extLst>
          </p:cNvPr>
          <p:cNvSpPr/>
          <p:nvPr/>
        </p:nvSpPr>
        <p:spPr>
          <a:xfrm>
            <a:off x="2751251" y="850811"/>
            <a:ext cx="926001" cy="301986"/>
          </a:xfrm>
          <a:prstGeom prst="rect">
            <a:avLst/>
          </a:prstGeom>
          <a:solidFill>
            <a:srgbClr val="017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需求</a:t>
            </a:r>
          </a:p>
        </p:txBody>
      </p:sp>
      <p:sp>
        <p:nvSpPr>
          <p:cNvPr id="10" name="文本框 9">
            <a:extLst>
              <a:ext uri="{FF2B5EF4-FFF2-40B4-BE49-F238E27FC236}">
                <a16:creationId xmlns:a16="http://schemas.microsoft.com/office/drawing/2014/main" id="{BFF298D1-7685-4E97-B92F-0A61C9C87161}"/>
              </a:ext>
            </a:extLst>
          </p:cNvPr>
          <p:cNvSpPr txBox="1"/>
          <p:nvPr/>
        </p:nvSpPr>
        <p:spPr>
          <a:xfrm>
            <a:off x="558005" y="1324156"/>
            <a:ext cx="5312495" cy="4524315"/>
          </a:xfrm>
          <a:prstGeom prst="rect">
            <a:avLst/>
          </a:prstGeom>
          <a:noFill/>
        </p:spPr>
        <p:txBody>
          <a:bodyPr wrap="square" rtlCol="0">
            <a:spAutoFit/>
          </a:bodyPr>
          <a:lstStyle/>
          <a:p>
            <a:r>
              <a:rPr lang="zh-CN" altLang="en-US" b="1" dirty="0">
                <a:latin typeface="+mn-ea"/>
              </a:rPr>
              <a:t>随着跨境电商的蓬勃发展，越来越多的中小商家开始追求</a:t>
            </a:r>
            <a:r>
              <a:rPr lang="zh-CN" altLang="en-US" b="1" dirty="0">
                <a:solidFill>
                  <a:srgbClr val="FF0000"/>
                </a:solidFill>
                <a:latin typeface="+mn-ea"/>
              </a:rPr>
              <a:t>独立站</a:t>
            </a:r>
            <a:r>
              <a:rPr lang="zh-CN" altLang="en-US" b="1" dirty="0">
                <a:latin typeface="+mn-ea"/>
              </a:rPr>
              <a:t>的模式，以建立自己的品牌形象，并更好地与目标买家群体进行互动。独立站提供了更大的</a:t>
            </a:r>
            <a:r>
              <a:rPr lang="zh-CN" altLang="en-US" b="1" dirty="0">
                <a:solidFill>
                  <a:srgbClr val="FF0000"/>
                </a:solidFill>
                <a:latin typeface="+mn-ea"/>
              </a:rPr>
              <a:t>自由度</a:t>
            </a:r>
            <a:r>
              <a:rPr lang="zh-CN" altLang="en-US" b="1" dirty="0">
                <a:latin typeface="+mn-ea"/>
              </a:rPr>
              <a:t>和</a:t>
            </a:r>
            <a:r>
              <a:rPr lang="zh-CN" altLang="en-US" b="1" dirty="0">
                <a:solidFill>
                  <a:srgbClr val="FF0000"/>
                </a:solidFill>
                <a:latin typeface="+mn-ea"/>
              </a:rPr>
              <a:t>个性化定制</a:t>
            </a:r>
            <a:r>
              <a:rPr lang="zh-CN" altLang="en-US" b="1" dirty="0">
                <a:latin typeface="+mn-ea"/>
              </a:rPr>
              <a:t>的机会，使商家能够更好地塑造自己的品牌形象，并直接与消费者进行沟通和交流。</a:t>
            </a:r>
            <a:endParaRPr lang="en-US" altLang="zh-CN" b="1" dirty="0">
              <a:latin typeface="+mn-ea"/>
            </a:endParaRPr>
          </a:p>
          <a:p>
            <a:r>
              <a:rPr lang="zh-CN" altLang="en-US" b="1" dirty="0">
                <a:latin typeface="+mn-ea"/>
              </a:rPr>
              <a:t>然而，对于许多中小商家来说，构建和维护一个独立站是一个具有挑战性的任务。他们可能面临技术知识和资源的限制，</a:t>
            </a:r>
            <a:r>
              <a:rPr lang="zh-CN" altLang="en-US" b="1" dirty="0">
                <a:solidFill>
                  <a:srgbClr val="FF0000"/>
                </a:solidFill>
                <a:latin typeface="+mn-ea"/>
              </a:rPr>
              <a:t>无法承担独立开发和部署整个电商平台的成本</a:t>
            </a:r>
            <a:r>
              <a:rPr lang="zh-CN" altLang="en-US" b="1" dirty="0">
                <a:latin typeface="+mn-ea"/>
              </a:rPr>
              <a:t>。此外，他们也可能缺乏相关的市场和国际贸易知识，使得面向海外市场的扩张更加困难。</a:t>
            </a:r>
            <a:endParaRPr lang="en-US" altLang="zh-CN" b="1" dirty="0">
              <a:latin typeface="+mn-ea"/>
            </a:endParaRPr>
          </a:p>
          <a:p>
            <a:r>
              <a:rPr lang="zh-CN" altLang="en-US" b="1" dirty="0">
                <a:latin typeface="+mn-ea"/>
              </a:rPr>
              <a:t>为了解决这些问题并满足中小商家的需求，我们决定开展一项新兴的</a:t>
            </a:r>
            <a:r>
              <a:rPr lang="en-US" altLang="zh-CN" b="1" dirty="0">
                <a:solidFill>
                  <a:srgbClr val="FF0000"/>
                </a:solidFill>
                <a:latin typeface="+mn-ea"/>
              </a:rPr>
              <a:t>SaaS</a:t>
            </a:r>
            <a:r>
              <a:rPr lang="zh-CN" altLang="en-US" b="1" dirty="0">
                <a:solidFill>
                  <a:srgbClr val="FF0000"/>
                </a:solidFill>
                <a:latin typeface="+mn-ea"/>
              </a:rPr>
              <a:t>项目</a:t>
            </a:r>
            <a:r>
              <a:rPr lang="zh-CN" altLang="en-US" b="1" dirty="0">
                <a:latin typeface="+mn-ea"/>
              </a:rPr>
              <a:t>，旨在提供一套</a:t>
            </a:r>
            <a:r>
              <a:rPr lang="zh-CN" altLang="en-US" b="1" dirty="0">
                <a:solidFill>
                  <a:srgbClr val="FF0000"/>
                </a:solidFill>
                <a:latin typeface="+mn-ea"/>
              </a:rPr>
              <a:t>跨境电商独立站解决方案</a:t>
            </a:r>
            <a:r>
              <a:rPr lang="zh-CN" altLang="en-US" b="1" dirty="0">
                <a:latin typeface="+mn-ea"/>
              </a:rPr>
              <a:t>。</a:t>
            </a:r>
          </a:p>
          <a:p>
            <a:endParaRPr lang="zh-CN" altLang="en-US" b="1" dirty="0">
              <a:latin typeface="+mn-ea"/>
            </a:endParaRPr>
          </a:p>
        </p:txBody>
      </p:sp>
      <p:sp>
        <p:nvSpPr>
          <p:cNvPr id="12" name="矩形: 圆角 11">
            <a:extLst>
              <a:ext uri="{FF2B5EF4-FFF2-40B4-BE49-F238E27FC236}">
                <a16:creationId xmlns:a16="http://schemas.microsoft.com/office/drawing/2014/main" id="{24369427-7992-47A1-B72F-F27DD3B636A3}"/>
              </a:ext>
            </a:extLst>
          </p:cNvPr>
          <p:cNvSpPr/>
          <p:nvPr/>
        </p:nvSpPr>
        <p:spPr>
          <a:xfrm>
            <a:off x="6348088" y="1001805"/>
            <a:ext cx="5603292" cy="5432015"/>
          </a:xfrm>
          <a:prstGeom prst="roundRect">
            <a:avLst>
              <a:gd name="adj" fmla="val 1774"/>
            </a:avLst>
          </a:prstGeom>
          <a:solidFill>
            <a:srgbClr val="FAFAFA"/>
          </a:solidFill>
          <a:ln>
            <a:solidFill>
              <a:srgbClr val="0170F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AE0D14C8-6B37-4ED9-AD41-3894EC357774}"/>
              </a:ext>
            </a:extLst>
          </p:cNvPr>
          <p:cNvSpPr/>
          <p:nvPr/>
        </p:nvSpPr>
        <p:spPr>
          <a:xfrm>
            <a:off x="8732842" y="850812"/>
            <a:ext cx="1050806" cy="301986"/>
          </a:xfrm>
          <a:prstGeom prst="rect">
            <a:avLst/>
          </a:prstGeom>
          <a:solidFill>
            <a:srgbClr val="017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机遇</a:t>
            </a:r>
          </a:p>
        </p:txBody>
      </p:sp>
      <p:sp>
        <p:nvSpPr>
          <p:cNvPr id="3" name="文本框 2">
            <a:extLst>
              <a:ext uri="{FF2B5EF4-FFF2-40B4-BE49-F238E27FC236}">
                <a16:creationId xmlns:a16="http://schemas.microsoft.com/office/drawing/2014/main" id="{1311FEE7-93FE-4714-87F9-238BBDF27CC1}"/>
              </a:ext>
            </a:extLst>
          </p:cNvPr>
          <p:cNvSpPr txBox="1"/>
          <p:nvPr/>
        </p:nvSpPr>
        <p:spPr>
          <a:xfrm>
            <a:off x="6546996" y="1346528"/>
            <a:ext cx="5312495" cy="4801314"/>
          </a:xfrm>
          <a:prstGeom prst="rect">
            <a:avLst/>
          </a:prstGeom>
          <a:noFill/>
        </p:spPr>
        <p:txBody>
          <a:bodyPr wrap="square" rtlCol="0">
            <a:spAutoFit/>
          </a:bodyPr>
          <a:lstStyle/>
          <a:p>
            <a:r>
              <a:rPr lang="zh-CN" altLang="en-US" b="1" dirty="0">
                <a:latin typeface="+mn-ea"/>
              </a:rPr>
              <a:t>同时，受疫情影响，</a:t>
            </a:r>
            <a:r>
              <a:rPr lang="en-US" altLang="zh-CN" b="1" dirty="0">
                <a:latin typeface="+mn-ea"/>
              </a:rPr>
              <a:t>2020 </a:t>
            </a:r>
            <a:r>
              <a:rPr lang="zh-CN" altLang="en-US" b="1" dirty="0">
                <a:latin typeface="+mn-ea"/>
              </a:rPr>
              <a:t>年海外线上购物兴起，跨境电商迎来大爆发。根据德勤发布的 </a:t>
            </a:r>
            <a:r>
              <a:rPr lang="en-US" altLang="zh-CN" b="1" dirty="0">
                <a:latin typeface="+mn-ea"/>
              </a:rPr>
              <a:t>2021 </a:t>
            </a:r>
            <a:r>
              <a:rPr lang="zh-CN" altLang="en-US" b="1" dirty="0">
                <a:latin typeface="+mn-ea"/>
              </a:rPr>
              <a:t>年度报告</a:t>
            </a:r>
            <a:r>
              <a:rPr lang="en-US" altLang="zh-CN" b="1" dirty="0">
                <a:latin typeface="+mn-ea"/>
              </a:rPr>
              <a:t>《</a:t>
            </a:r>
            <a:r>
              <a:rPr lang="zh-CN" altLang="en-US" b="1" dirty="0">
                <a:latin typeface="+mn-ea"/>
              </a:rPr>
              <a:t>科技赋能亚太数字贸易</a:t>
            </a:r>
            <a:r>
              <a:rPr lang="en-US" altLang="zh-CN" b="1" dirty="0">
                <a:latin typeface="+mn-ea"/>
              </a:rPr>
              <a:t>》</a:t>
            </a:r>
            <a:r>
              <a:rPr lang="zh-CN" altLang="en-US" b="1" dirty="0">
                <a:latin typeface="+mn-ea"/>
              </a:rPr>
              <a:t>显示，亚太市场中 </a:t>
            </a:r>
            <a:r>
              <a:rPr lang="en-US" altLang="zh-CN" b="1" dirty="0">
                <a:latin typeface="+mn-ea"/>
              </a:rPr>
              <a:t>85% </a:t>
            </a:r>
            <a:r>
              <a:rPr lang="zh-CN" altLang="en-US" b="1" dirty="0">
                <a:latin typeface="+mn-ea"/>
              </a:rPr>
              <a:t>的跨境电商属于</a:t>
            </a:r>
            <a:r>
              <a:rPr lang="zh-CN" altLang="en-US" b="1" dirty="0">
                <a:solidFill>
                  <a:srgbClr val="FF0000"/>
                </a:solidFill>
                <a:latin typeface="+mn-ea"/>
              </a:rPr>
              <a:t>中小型企业</a:t>
            </a:r>
            <a:r>
              <a:rPr lang="zh-CN" altLang="en-US" b="1" dirty="0">
                <a:latin typeface="+mn-ea"/>
              </a:rPr>
              <a:t>，他们善于提供多样化的本地制造和轻定式服务，在撬动全球买家需求方面具有独特优势。然而，</a:t>
            </a:r>
            <a:r>
              <a:rPr lang="en-US" altLang="zh-CN" b="1" dirty="0">
                <a:latin typeface="+mn-ea"/>
              </a:rPr>
              <a:t>2021 </a:t>
            </a:r>
            <a:r>
              <a:rPr lang="zh-CN" altLang="en-US" b="1" dirty="0">
                <a:latin typeface="+mn-ea"/>
              </a:rPr>
              <a:t>年变局迭起，欧洲关税改革，物流价格再翻倍，跨境电商的压力轮番而至。</a:t>
            </a:r>
            <a:endParaRPr lang="en-US" altLang="zh-CN" b="1" dirty="0">
              <a:latin typeface="+mn-ea"/>
            </a:endParaRPr>
          </a:p>
          <a:p>
            <a:r>
              <a:rPr lang="zh-CN" altLang="en-US" b="1" dirty="0">
                <a:latin typeface="+mn-ea"/>
              </a:rPr>
              <a:t>雪上加霜的是，</a:t>
            </a:r>
            <a:r>
              <a:rPr lang="en-US" altLang="zh-CN" b="1" dirty="0">
                <a:latin typeface="+mn-ea"/>
              </a:rPr>
              <a:t>2021 </a:t>
            </a:r>
            <a:r>
              <a:rPr lang="zh-CN" altLang="en-US" b="1" dirty="0">
                <a:latin typeface="+mn-ea"/>
              </a:rPr>
              <a:t>年亚马逊开启近年来最大规模的封号整治行动。在这次行动中，超 </a:t>
            </a:r>
            <a:r>
              <a:rPr lang="en-US" altLang="zh-CN" b="1" dirty="0">
                <a:latin typeface="+mn-ea"/>
              </a:rPr>
              <a:t>3000 </a:t>
            </a:r>
            <a:r>
              <a:rPr lang="zh-CN" altLang="en-US" b="1" dirty="0">
                <a:latin typeface="+mn-ea"/>
              </a:rPr>
              <a:t>个卖家账号受波及，约 </a:t>
            </a:r>
            <a:r>
              <a:rPr lang="en-US" altLang="zh-CN" b="1" dirty="0">
                <a:latin typeface="+mn-ea"/>
              </a:rPr>
              <a:t>600 </a:t>
            </a:r>
            <a:r>
              <a:rPr lang="zh-CN" altLang="en-US" b="1" dirty="0">
                <a:latin typeface="+mn-ea"/>
              </a:rPr>
              <a:t>个中国品牌被关闭，在中国跨境电商行业造成了“大地震”。</a:t>
            </a:r>
            <a:endParaRPr lang="en-US" altLang="zh-CN" b="1" dirty="0">
              <a:latin typeface="+mn-ea"/>
            </a:endParaRPr>
          </a:p>
          <a:p>
            <a:r>
              <a:rPr lang="zh-CN" altLang="en-US" b="1" dirty="0">
                <a:latin typeface="+mn-ea"/>
              </a:rPr>
              <a:t>封店潮给跨境电商卖家带来了更多思考，如何摆脱电商平台的制约，规避多类收费的第三方平台，去中心化的独立站模式受到欢迎。跨境电商独立站是卖家</a:t>
            </a:r>
            <a:r>
              <a:rPr lang="zh-CN" altLang="en-US" b="1" dirty="0">
                <a:solidFill>
                  <a:srgbClr val="FF0000"/>
                </a:solidFill>
                <a:latin typeface="+mn-ea"/>
              </a:rPr>
              <a:t>脱离跨境电商平台 </a:t>
            </a:r>
            <a:r>
              <a:rPr lang="en-US" altLang="zh-CN" b="1" dirty="0">
                <a:latin typeface="+mn-ea"/>
              </a:rPr>
              <a:t>(</a:t>
            </a:r>
            <a:r>
              <a:rPr lang="zh-CN" altLang="en-US" b="1" dirty="0">
                <a:latin typeface="+mn-ea"/>
              </a:rPr>
              <a:t>如亚马逊、</a:t>
            </a:r>
            <a:r>
              <a:rPr lang="en-US" altLang="zh-CN" b="1" dirty="0">
                <a:latin typeface="+mn-ea"/>
              </a:rPr>
              <a:t>eBay</a:t>
            </a:r>
            <a:r>
              <a:rPr lang="zh-CN" altLang="en-US" b="1" dirty="0">
                <a:latin typeface="+mn-ea"/>
              </a:rPr>
              <a:t>、</a:t>
            </a:r>
            <a:r>
              <a:rPr lang="en-US" altLang="zh-CN" b="1" dirty="0">
                <a:latin typeface="+mn-ea"/>
              </a:rPr>
              <a:t>wish</a:t>
            </a:r>
            <a:r>
              <a:rPr lang="zh-CN" altLang="en-US" b="1" dirty="0">
                <a:latin typeface="+mn-ea"/>
              </a:rPr>
              <a:t>、</a:t>
            </a:r>
            <a:r>
              <a:rPr lang="en-US" altLang="zh-CN" b="1" dirty="0" err="1">
                <a:latin typeface="+mn-ea"/>
              </a:rPr>
              <a:t>lazada</a:t>
            </a:r>
            <a:r>
              <a:rPr lang="en-US" altLang="zh-CN" b="1" dirty="0">
                <a:latin typeface="+mn-ea"/>
              </a:rPr>
              <a:t> </a:t>
            </a:r>
            <a:r>
              <a:rPr lang="zh-CN" altLang="en-US" b="1" dirty="0">
                <a:latin typeface="+mn-ea"/>
              </a:rPr>
              <a:t>等</a:t>
            </a:r>
            <a:r>
              <a:rPr lang="en-US" altLang="zh-CN" b="1" dirty="0">
                <a:latin typeface="+mn-ea"/>
              </a:rPr>
              <a:t>)</a:t>
            </a:r>
            <a:r>
              <a:rPr lang="zh-CN" altLang="en-US" b="1" dirty="0">
                <a:latin typeface="+mn-ea"/>
              </a:rPr>
              <a:t>，</a:t>
            </a:r>
            <a:r>
              <a:rPr lang="zh-CN" altLang="en-US" b="1" dirty="0">
                <a:solidFill>
                  <a:srgbClr val="FF0000"/>
                </a:solidFill>
                <a:latin typeface="+mn-ea"/>
              </a:rPr>
              <a:t>自主建站</a:t>
            </a:r>
            <a:r>
              <a:rPr lang="zh-CN" altLang="en-US" b="1" dirty="0">
                <a:latin typeface="+mn-ea"/>
              </a:rPr>
              <a:t>出售自己产品的方式。</a:t>
            </a:r>
          </a:p>
        </p:txBody>
      </p:sp>
    </p:spTree>
    <p:extLst>
      <p:ext uri="{BB962C8B-B14F-4D97-AF65-F5344CB8AC3E}">
        <p14:creationId xmlns:p14="http://schemas.microsoft.com/office/powerpoint/2010/main" val="3175434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7213834"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核心模块设计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支付模块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支付系统总览</a:t>
            </a:r>
          </a:p>
        </p:txBody>
      </p:sp>
      <p:sp>
        <p:nvSpPr>
          <p:cNvPr id="6" name="Rectangle 2">
            <a:extLst>
              <a:ext uri="{FF2B5EF4-FFF2-40B4-BE49-F238E27FC236}">
                <a16:creationId xmlns:a16="http://schemas.microsoft.com/office/drawing/2014/main" id="{39C8EA27-5859-1942-78D1-7FE461681B95}"/>
              </a:ext>
            </a:extLst>
          </p:cNvPr>
          <p:cNvSpPr>
            <a:spLocks noChangeArrowheads="1"/>
          </p:cNvSpPr>
          <p:nvPr/>
        </p:nvSpPr>
        <p:spPr bwMode="auto">
          <a:xfrm>
            <a:off x="2857500" y="8912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81" name="Picture 1">
            <a:extLst>
              <a:ext uri="{FF2B5EF4-FFF2-40B4-BE49-F238E27FC236}">
                <a16:creationId xmlns:a16="http://schemas.microsoft.com/office/drawing/2014/main" id="{91733ECB-6D44-533D-A258-2C8163974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279" y="891251"/>
            <a:ext cx="9763125" cy="4724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E2D1D7C8-7DCC-F735-E42A-2D18B16E33C9}"/>
              </a:ext>
            </a:extLst>
          </p:cNvPr>
          <p:cNvSpPr>
            <a:spLocks noChangeArrowheads="1"/>
          </p:cNvSpPr>
          <p:nvPr/>
        </p:nvSpPr>
        <p:spPr bwMode="auto">
          <a:xfrm>
            <a:off x="828279" y="8912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349253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7213834"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核心模块设计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支付模块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支付系统解析</a:t>
            </a:r>
          </a:p>
        </p:txBody>
      </p:sp>
      <p:sp>
        <p:nvSpPr>
          <p:cNvPr id="6" name="Rectangle 2">
            <a:extLst>
              <a:ext uri="{FF2B5EF4-FFF2-40B4-BE49-F238E27FC236}">
                <a16:creationId xmlns:a16="http://schemas.microsoft.com/office/drawing/2014/main" id="{39C8EA27-5859-1942-78D1-7FE461681B95}"/>
              </a:ext>
            </a:extLst>
          </p:cNvPr>
          <p:cNvSpPr>
            <a:spLocks noChangeArrowheads="1"/>
          </p:cNvSpPr>
          <p:nvPr/>
        </p:nvSpPr>
        <p:spPr bwMode="auto">
          <a:xfrm>
            <a:off x="2857500" y="8912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TextBox 4">
            <a:extLst>
              <a:ext uri="{FF2B5EF4-FFF2-40B4-BE49-F238E27FC236}">
                <a16:creationId xmlns:a16="http://schemas.microsoft.com/office/drawing/2014/main" id="{556CB0A4-F380-0CE9-CF72-B0F2EB0BD363}"/>
              </a:ext>
            </a:extLst>
          </p:cNvPr>
          <p:cNvSpPr txBox="1"/>
          <p:nvPr/>
        </p:nvSpPr>
        <p:spPr>
          <a:xfrm>
            <a:off x="387992" y="667669"/>
            <a:ext cx="6383424" cy="6401753"/>
          </a:xfrm>
          <a:prstGeom prst="rect">
            <a:avLst/>
          </a:prstGeom>
          <a:noFill/>
        </p:spPr>
        <p:txBody>
          <a:bodyPr wrap="square">
            <a:spAutoFit/>
          </a:bodyPr>
          <a:lstStyle/>
          <a:p>
            <a:r>
              <a:rPr lang="zh-CN" altLang="en-US" sz="3200" b="1" dirty="0">
                <a:effectLst/>
              </a:rPr>
              <a:t>交易核心</a:t>
            </a:r>
            <a:endParaRPr lang="en-US" altLang="zh-CN" sz="3200" b="1" dirty="0">
              <a:effectLst/>
            </a:endParaRPr>
          </a:p>
          <a:p>
            <a:r>
              <a:rPr lang="zh-CN" altLang="en-US" sz="2400" dirty="0">
                <a:effectLst/>
              </a:rPr>
              <a:t>交易核心把公司的业务系统和底层支付关联起来，让业务系统专注于业务，不必关心底层支付。</a:t>
            </a:r>
          </a:p>
          <a:p>
            <a:endParaRPr lang="en-US" altLang="zh-CN" sz="2400" dirty="0">
              <a:effectLst/>
            </a:endParaRPr>
          </a:p>
          <a:p>
            <a:r>
              <a:rPr lang="zh-CN" altLang="en-US" sz="2400" dirty="0">
                <a:effectLst/>
              </a:rPr>
              <a:t>交易核心包括：</a:t>
            </a:r>
          </a:p>
          <a:p>
            <a:pPr>
              <a:buFont typeface="Arial" panose="020B0604020202020204" pitchFamily="34" charset="0"/>
              <a:buChar char="•"/>
            </a:pPr>
            <a:r>
              <a:rPr lang="zh-CN" altLang="en-US" sz="2400" dirty="0">
                <a:effectLst/>
              </a:rPr>
              <a:t>抽象基础交易类型</a:t>
            </a:r>
          </a:p>
          <a:p>
            <a:pPr>
              <a:buFont typeface="Arial" panose="020B0604020202020204" pitchFamily="34" charset="0"/>
              <a:buChar char="•"/>
            </a:pPr>
            <a:r>
              <a:rPr lang="zh-CN" altLang="en-US" sz="2400" dirty="0">
                <a:effectLst/>
              </a:rPr>
              <a:t>多表聚合</a:t>
            </a:r>
          </a:p>
          <a:p>
            <a:pPr>
              <a:buFont typeface="Arial" panose="020B0604020202020204" pitchFamily="34" charset="0"/>
              <a:buChar char="•"/>
            </a:pPr>
            <a:r>
              <a:rPr lang="zh-CN" altLang="en-US" sz="2400" dirty="0">
                <a:effectLst/>
              </a:rPr>
              <a:t>订单关联</a:t>
            </a:r>
          </a:p>
          <a:p>
            <a:pPr>
              <a:buFont typeface="Arial" panose="020B0604020202020204" pitchFamily="34" charset="0"/>
              <a:buChar char="•"/>
            </a:pPr>
            <a:r>
              <a:rPr lang="zh-CN" altLang="en-US" sz="2400" dirty="0">
                <a:effectLst/>
              </a:rPr>
              <a:t>授权鉴权</a:t>
            </a:r>
            <a:endParaRPr lang="en-US" altLang="zh-CN" sz="2400" dirty="0">
              <a:effectLst/>
            </a:endParaRPr>
          </a:p>
          <a:p>
            <a:pPr>
              <a:buFont typeface="Arial" panose="020B0604020202020204" pitchFamily="34" charset="0"/>
              <a:buChar char="•"/>
            </a:pPr>
            <a:endParaRPr lang="en-US" altLang="zh-CN" sz="2400" dirty="0"/>
          </a:p>
          <a:p>
            <a:r>
              <a:rPr lang="zh-CN" altLang="en-US" sz="2400" dirty="0">
                <a:effectLst/>
              </a:rPr>
              <a:t>抽象基础交易类型包括：</a:t>
            </a:r>
          </a:p>
          <a:p>
            <a:pPr>
              <a:buFont typeface="Arial" panose="020B0604020202020204" pitchFamily="34" charset="0"/>
              <a:buChar char="•"/>
            </a:pPr>
            <a:r>
              <a:rPr lang="zh-CN" altLang="en-US" sz="2400" dirty="0">
                <a:effectLst/>
              </a:rPr>
              <a:t>担保交易</a:t>
            </a:r>
          </a:p>
          <a:p>
            <a:pPr>
              <a:buFont typeface="Arial" panose="020B0604020202020204" pitchFamily="34" charset="0"/>
              <a:buChar char="•"/>
            </a:pPr>
            <a:r>
              <a:rPr lang="zh-CN" altLang="en-US" sz="2400" dirty="0">
                <a:effectLst/>
              </a:rPr>
              <a:t>即时交易</a:t>
            </a:r>
          </a:p>
          <a:p>
            <a:pPr>
              <a:buFont typeface="Arial" panose="020B0604020202020204" pitchFamily="34" charset="0"/>
              <a:buChar char="•"/>
            </a:pPr>
            <a:r>
              <a:rPr lang="zh-CN" altLang="en-US" sz="2400" dirty="0">
                <a:effectLst/>
              </a:rPr>
              <a:t>充值、提现</a:t>
            </a:r>
          </a:p>
          <a:p>
            <a:pPr>
              <a:buFont typeface="Arial" panose="020B0604020202020204" pitchFamily="34" charset="0"/>
              <a:buChar char="•"/>
            </a:pPr>
            <a:r>
              <a:rPr lang="zh-CN" altLang="en-US" sz="2400" dirty="0">
                <a:effectLst/>
              </a:rPr>
              <a:t>退款、转账</a:t>
            </a:r>
          </a:p>
          <a:p>
            <a:pPr>
              <a:buFont typeface="Arial" panose="020B0604020202020204" pitchFamily="34" charset="0"/>
              <a:buChar char="•"/>
            </a:pPr>
            <a:endParaRPr lang="zh-CN" altLang="en-US" dirty="0">
              <a:effectLst/>
            </a:endParaRPr>
          </a:p>
        </p:txBody>
      </p:sp>
      <p:pic>
        <p:nvPicPr>
          <p:cNvPr id="19461" name="Picture 5">
            <a:extLst>
              <a:ext uri="{FF2B5EF4-FFF2-40B4-BE49-F238E27FC236}">
                <a16:creationId xmlns:a16="http://schemas.microsoft.com/office/drawing/2014/main" id="{0022A089-1627-D048-6409-5CAD21C9D7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478" r="-30575" b="-30576"/>
          <a:stretch/>
        </p:blipFill>
        <p:spPr bwMode="auto">
          <a:xfrm>
            <a:off x="6771416" y="790479"/>
            <a:ext cx="7639975" cy="64198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6">
            <a:extLst>
              <a:ext uri="{FF2B5EF4-FFF2-40B4-BE49-F238E27FC236}">
                <a16:creationId xmlns:a16="http://schemas.microsoft.com/office/drawing/2014/main" id="{F79B2642-35F7-F7C1-46E9-17E05582797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098538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7213834"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核心模块设计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支付模块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支付系统解析</a:t>
            </a:r>
          </a:p>
        </p:txBody>
      </p:sp>
      <p:sp>
        <p:nvSpPr>
          <p:cNvPr id="6" name="Rectangle 2">
            <a:extLst>
              <a:ext uri="{FF2B5EF4-FFF2-40B4-BE49-F238E27FC236}">
                <a16:creationId xmlns:a16="http://schemas.microsoft.com/office/drawing/2014/main" id="{39C8EA27-5859-1942-78D1-7FE461681B95}"/>
              </a:ext>
            </a:extLst>
          </p:cNvPr>
          <p:cNvSpPr>
            <a:spLocks noChangeArrowheads="1"/>
          </p:cNvSpPr>
          <p:nvPr/>
        </p:nvSpPr>
        <p:spPr bwMode="auto">
          <a:xfrm>
            <a:off x="2857500" y="8912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A107786C-7ABF-D654-0DE1-7AE26E0A1AA6}"/>
              </a:ext>
            </a:extLst>
          </p:cNvPr>
          <p:cNvSpPr txBox="1"/>
          <p:nvPr/>
        </p:nvSpPr>
        <p:spPr>
          <a:xfrm>
            <a:off x="332509" y="891251"/>
            <a:ext cx="4920206" cy="3293209"/>
          </a:xfrm>
          <a:prstGeom prst="rect">
            <a:avLst/>
          </a:prstGeom>
          <a:noFill/>
        </p:spPr>
        <p:txBody>
          <a:bodyPr wrap="square">
            <a:spAutoFit/>
          </a:bodyPr>
          <a:lstStyle/>
          <a:p>
            <a:r>
              <a:rPr lang="zh-CN" altLang="en-US" sz="4000" b="1" dirty="0">
                <a:latin typeface="+mn-ea"/>
              </a:rPr>
              <a:t>支付核心</a:t>
            </a:r>
            <a:endParaRPr lang="en-US" altLang="zh-CN" sz="4000" b="1" dirty="0">
              <a:latin typeface="+mn-ea"/>
            </a:endParaRPr>
          </a:p>
          <a:p>
            <a:r>
              <a:rPr lang="zh-CN" altLang="en-US" sz="2800" dirty="0"/>
              <a:t>支付核心主要负责将多种支付类型进行抽象，变成 </a:t>
            </a:r>
            <a:r>
              <a:rPr lang="zh-CN" altLang="en-US" sz="2800" dirty="0">
                <a:solidFill>
                  <a:srgbClr val="FF0000"/>
                </a:solidFill>
              </a:rPr>
              <a:t>充值、提现、退款、转账</a:t>
            </a:r>
            <a:r>
              <a:rPr lang="zh-CN" altLang="en-US" sz="2800" dirty="0"/>
              <a:t>四种支付形态。同时，还要负责集成多种支付工具，对支付指令进行编排等等。</a:t>
            </a:r>
            <a:endParaRPr lang="en-US" sz="2800" dirty="0"/>
          </a:p>
        </p:txBody>
      </p:sp>
      <p:pic>
        <p:nvPicPr>
          <p:cNvPr id="18434" name="Picture 2">
            <a:extLst>
              <a:ext uri="{FF2B5EF4-FFF2-40B4-BE49-F238E27FC236}">
                <a16:creationId xmlns:a16="http://schemas.microsoft.com/office/drawing/2014/main" id="{C1CDD2C3-97E8-E725-2DB0-5D31E09F1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3397" y="1058863"/>
            <a:ext cx="5232523" cy="497677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06A9EFCF-0C6F-ED33-1F1B-E7F3159ED7AC}"/>
              </a:ext>
            </a:extLst>
          </p:cNvPr>
          <p:cNvSpPr>
            <a:spLocks noChangeArrowheads="1"/>
          </p:cNvSpPr>
          <p:nvPr/>
        </p:nvSpPr>
        <p:spPr bwMode="auto">
          <a:xfrm>
            <a:off x="4490977" y="1179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298838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7213834"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核心模块设计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支付模块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支付系统解析</a:t>
            </a:r>
          </a:p>
        </p:txBody>
      </p:sp>
      <p:sp>
        <p:nvSpPr>
          <p:cNvPr id="6" name="Rectangle 2">
            <a:extLst>
              <a:ext uri="{FF2B5EF4-FFF2-40B4-BE49-F238E27FC236}">
                <a16:creationId xmlns:a16="http://schemas.microsoft.com/office/drawing/2014/main" id="{39C8EA27-5859-1942-78D1-7FE461681B95}"/>
              </a:ext>
            </a:extLst>
          </p:cNvPr>
          <p:cNvSpPr>
            <a:spLocks noChangeArrowheads="1"/>
          </p:cNvSpPr>
          <p:nvPr/>
        </p:nvSpPr>
        <p:spPr bwMode="auto">
          <a:xfrm>
            <a:off x="2857500" y="8912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TextBox 4">
            <a:extLst>
              <a:ext uri="{FF2B5EF4-FFF2-40B4-BE49-F238E27FC236}">
                <a16:creationId xmlns:a16="http://schemas.microsoft.com/office/drawing/2014/main" id="{B349B0AD-A2DE-DF8A-C9D1-FAEFB6871533}"/>
              </a:ext>
            </a:extLst>
          </p:cNvPr>
          <p:cNvSpPr txBox="1"/>
          <p:nvPr/>
        </p:nvSpPr>
        <p:spPr>
          <a:xfrm>
            <a:off x="431158" y="1002929"/>
            <a:ext cx="6094070" cy="2185214"/>
          </a:xfrm>
          <a:prstGeom prst="rect">
            <a:avLst/>
          </a:prstGeom>
          <a:noFill/>
        </p:spPr>
        <p:txBody>
          <a:bodyPr wrap="square">
            <a:spAutoFit/>
          </a:bodyPr>
          <a:lstStyle/>
          <a:p>
            <a:r>
              <a:rPr lang="zh-CN" altLang="en-US" sz="4000" b="1" dirty="0">
                <a:effectLst/>
              </a:rPr>
              <a:t>渠道网关</a:t>
            </a:r>
          </a:p>
          <a:p>
            <a:r>
              <a:rPr lang="zh-CN" altLang="en-US" sz="3200" dirty="0">
                <a:effectLst/>
              </a:rPr>
              <a:t>网关服务抽象</a:t>
            </a:r>
          </a:p>
          <a:p>
            <a:pPr>
              <a:buFont typeface="Arial" panose="020B0604020202020204" pitchFamily="34" charset="0"/>
              <a:buChar char="•"/>
            </a:pPr>
            <a:r>
              <a:rPr lang="zh-CN" altLang="en-US" sz="3200" dirty="0">
                <a:effectLst/>
              </a:rPr>
              <a:t>支付、退款、提现</a:t>
            </a:r>
          </a:p>
          <a:p>
            <a:pPr>
              <a:buFont typeface="Arial" panose="020B0604020202020204" pitchFamily="34" charset="0"/>
              <a:buChar char="•"/>
            </a:pPr>
            <a:r>
              <a:rPr lang="zh-CN" altLang="en-US" sz="3200" dirty="0">
                <a:effectLst/>
              </a:rPr>
              <a:t>签约、查询</a:t>
            </a:r>
          </a:p>
        </p:txBody>
      </p:sp>
      <p:pic>
        <p:nvPicPr>
          <p:cNvPr id="17409" name="Picture 1">
            <a:extLst>
              <a:ext uri="{FF2B5EF4-FFF2-40B4-BE49-F238E27FC236}">
                <a16:creationId xmlns:a16="http://schemas.microsoft.com/office/drawing/2014/main" id="{57D79A25-71E3-E8F2-E647-FEC250B2D3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722"/>
          <a:stretch/>
        </p:blipFill>
        <p:spPr bwMode="auto">
          <a:xfrm>
            <a:off x="5173884" y="779455"/>
            <a:ext cx="6351969" cy="52863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B20833AE-291D-72A5-721E-399EB019E4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90461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7213834"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核心模块设计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支付模块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支付系统解析</a:t>
            </a:r>
          </a:p>
        </p:txBody>
      </p:sp>
      <p:sp>
        <p:nvSpPr>
          <p:cNvPr id="6" name="Rectangle 2">
            <a:extLst>
              <a:ext uri="{FF2B5EF4-FFF2-40B4-BE49-F238E27FC236}">
                <a16:creationId xmlns:a16="http://schemas.microsoft.com/office/drawing/2014/main" id="{39C8EA27-5859-1942-78D1-7FE461681B95}"/>
              </a:ext>
            </a:extLst>
          </p:cNvPr>
          <p:cNvSpPr>
            <a:spLocks noChangeArrowheads="1"/>
          </p:cNvSpPr>
          <p:nvPr/>
        </p:nvSpPr>
        <p:spPr bwMode="auto">
          <a:xfrm>
            <a:off x="2857500" y="8912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TextBox 4">
            <a:extLst>
              <a:ext uri="{FF2B5EF4-FFF2-40B4-BE49-F238E27FC236}">
                <a16:creationId xmlns:a16="http://schemas.microsoft.com/office/drawing/2014/main" id="{FD40B0D7-F7BB-7FA8-0632-F36B1410B1F7}"/>
              </a:ext>
            </a:extLst>
          </p:cNvPr>
          <p:cNvSpPr txBox="1"/>
          <p:nvPr/>
        </p:nvSpPr>
        <p:spPr>
          <a:xfrm>
            <a:off x="332509" y="779455"/>
            <a:ext cx="6094070" cy="584775"/>
          </a:xfrm>
          <a:prstGeom prst="rect">
            <a:avLst/>
          </a:prstGeom>
          <a:noFill/>
        </p:spPr>
        <p:txBody>
          <a:bodyPr wrap="square">
            <a:spAutoFit/>
          </a:bodyPr>
          <a:lstStyle/>
          <a:p>
            <a:r>
              <a:rPr lang="zh-CN" altLang="en-US" sz="3200" b="1" dirty="0"/>
              <a:t>资金核算</a:t>
            </a:r>
            <a:endParaRPr lang="en-US" sz="3200" b="1" dirty="0"/>
          </a:p>
        </p:txBody>
      </p:sp>
      <p:pic>
        <p:nvPicPr>
          <p:cNvPr id="16385" name="Picture 1">
            <a:extLst>
              <a:ext uri="{FF2B5EF4-FFF2-40B4-BE49-F238E27FC236}">
                <a16:creationId xmlns:a16="http://schemas.microsoft.com/office/drawing/2014/main" id="{3FCCF907-0A74-3333-E3BD-A9EFCFA48E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 y="1568343"/>
            <a:ext cx="10448925" cy="4953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24666489-A92E-3480-BE2F-3ABC50F63EF0}"/>
              </a:ext>
            </a:extLst>
          </p:cNvPr>
          <p:cNvSpPr>
            <a:spLocks noChangeArrowheads="1"/>
          </p:cNvSpPr>
          <p:nvPr/>
        </p:nvSpPr>
        <p:spPr bwMode="auto">
          <a:xfrm>
            <a:off x="871537" y="156834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49585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6598281"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核心模块设计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支付模块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风险评估</a:t>
            </a:r>
          </a:p>
        </p:txBody>
      </p:sp>
      <p:sp>
        <p:nvSpPr>
          <p:cNvPr id="6" name="Rectangle 2">
            <a:extLst>
              <a:ext uri="{FF2B5EF4-FFF2-40B4-BE49-F238E27FC236}">
                <a16:creationId xmlns:a16="http://schemas.microsoft.com/office/drawing/2014/main" id="{39C8EA27-5859-1942-78D1-7FE461681B95}"/>
              </a:ext>
            </a:extLst>
          </p:cNvPr>
          <p:cNvSpPr>
            <a:spLocks noChangeArrowheads="1"/>
          </p:cNvSpPr>
          <p:nvPr/>
        </p:nvSpPr>
        <p:spPr bwMode="auto">
          <a:xfrm>
            <a:off x="2857500" y="8912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文本框 4">
            <a:extLst>
              <a:ext uri="{FF2B5EF4-FFF2-40B4-BE49-F238E27FC236}">
                <a16:creationId xmlns:a16="http://schemas.microsoft.com/office/drawing/2014/main" id="{355E8D20-614A-E5EE-E001-7AF3BF421EDD}"/>
              </a:ext>
            </a:extLst>
          </p:cNvPr>
          <p:cNvSpPr txBox="1"/>
          <p:nvPr/>
        </p:nvSpPr>
        <p:spPr>
          <a:xfrm>
            <a:off x="277862" y="1736245"/>
            <a:ext cx="5368366"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网关性能问题</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系统重启和升级影响</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安全漏洞</a:t>
            </a:r>
            <a:endParaRPr lang="en-US" altLang="zh-CN" dirty="0">
              <a:latin typeface="华文楷体" panose="02010600040101010101" pitchFamily="2" charset="-122"/>
              <a:ea typeface="华文楷体" panose="02010600040101010101" pitchFamily="2" charset="-122"/>
            </a:endParaRPr>
          </a:p>
        </p:txBody>
      </p:sp>
      <p:sp>
        <p:nvSpPr>
          <p:cNvPr id="5" name="矩形 6">
            <a:extLst>
              <a:ext uri="{FF2B5EF4-FFF2-40B4-BE49-F238E27FC236}">
                <a16:creationId xmlns:a16="http://schemas.microsoft.com/office/drawing/2014/main" id="{736F3497-03BD-71CF-91EB-E9ACB9AD6627}"/>
              </a:ext>
            </a:extLst>
          </p:cNvPr>
          <p:cNvSpPr/>
          <p:nvPr/>
        </p:nvSpPr>
        <p:spPr>
          <a:xfrm>
            <a:off x="332509" y="850435"/>
            <a:ext cx="1413568" cy="460990"/>
          </a:xfrm>
          <a:prstGeom prst="rect">
            <a:avLst/>
          </a:prstGeom>
          <a:solidFill>
            <a:srgbClr val="017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华文楷体" panose="02010600040101010101" pitchFamily="2" charset="-122"/>
                <a:ea typeface="华文楷体" panose="02010600040101010101" pitchFamily="2" charset="-122"/>
              </a:rPr>
              <a:t>网关前置</a:t>
            </a:r>
            <a:endParaRPr lang="zh-CN" altLang="en-US" sz="1400" dirty="0"/>
          </a:p>
        </p:txBody>
      </p:sp>
      <p:sp>
        <p:nvSpPr>
          <p:cNvPr id="7" name="矩形 14">
            <a:extLst>
              <a:ext uri="{FF2B5EF4-FFF2-40B4-BE49-F238E27FC236}">
                <a16:creationId xmlns:a16="http://schemas.microsoft.com/office/drawing/2014/main" id="{C88B3831-58F0-8829-7797-ED2851EA0996}"/>
              </a:ext>
            </a:extLst>
          </p:cNvPr>
          <p:cNvSpPr/>
          <p:nvPr/>
        </p:nvSpPr>
        <p:spPr>
          <a:xfrm>
            <a:off x="332509" y="4380246"/>
            <a:ext cx="1413568" cy="460990"/>
          </a:xfrm>
          <a:prstGeom prst="rect">
            <a:avLst/>
          </a:prstGeom>
          <a:solidFill>
            <a:srgbClr val="017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华文楷体" panose="02010600040101010101" pitchFamily="2" charset="-122"/>
                <a:ea typeface="华文楷体" panose="02010600040101010101" pitchFamily="2" charset="-122"/>
              </a:rPr>
              <a:t>研究问题</a:t>
            </a:r>
            <a:endParaRPr lang="zh-CN" altLang="en-US" sz="1400" dirty="0"/>
          </a:p>
        </p:txBody>
      </p:sp>
      <p:sp>
        <p:nvSpPr>
          <p:cNvPr id="8" name="矩形 17">
            <a:extLst>
              <a:ext uri="{FF2B5EF4-FFF2-40B4-BE49-F238E27FC236}">
                <a16:creationId xmlns:a16="http://schemas.microsoft.com/office/drawing/2014/main" id="{B87C3264-1F9D-3D11-9673-D28EBC9DB35B}"/>
              </a:ext>
            </a:extLst>
          </p:cNvPr>
          <p:cNvSpPr/>
          <p:nvPr/>
        </p:nvSpPr>
        <p:spPr>
          <a:xfrm>
            <a:off x="277862" y="5103816"/>
            <a:ext cx="2658533" cy="923330"/>
          </a:xfrm>
          <a:prstGeom prst="rect">
            <a:avLst/>
          </a:prstGeom>
        </p:spPr>
        <p:txBody>
          <a:bodyPr wrap="square">
            <a:spAutoFit/>
          </a:bodyPr>
          <a:lstStyle/>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消息传递失败</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消息丢失或重复</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消息顺序问题</a:t>
            </a:r>
            <a:endParaRPr lang="en-US" altLang="zh-CN" dirty="0">
              <a:latin typeface="华文楷体" panose="02010600040101010101" pitchFamily="2" charset="-122"/>
              <a:ea typeface="华文楷体" panose="02010600040101010101" pitchFamily="2" charset="-122"/>
            </a:endParaRPr>
          </a:p>
        </p:txBody>
      </p:sp>
      <p:sp>
        <p:nvSpPr>
          <p:cNvPr id="9" name="矩形 18">
            <a:extLst>
              <a:ext uri="{FF2B5EF4-FFF2-40B4-BE49-F238E27FC236}">
                <a16:creationId xmlns:a16="http://schemas.microsoft.com/office/drawing/2014/main" id="{74BF02AF-1BF3-CF09-4CAE-5C480826832F}"/>
              </a:ext>
            </a:extLst>
          </p:cNvPr>
          <p:cNvSpPr/>
          <p:nvPr/>
        </p:nvSpPr>
        <p:spPr>
          <a:xfrm>
            <a:off x="3932542" y="849163"/>
            <a:ext cx="1413568" cy="460990"/>
          </a:xfrm>
          <a:prstGeom prst="rect">
            <a:avLst/>
          </a:prstGeom>
          <a:solidFill>
            <a:srgbClr val="017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华文楷体" panose="02010600040101010101" pitchFamily="2" charset="-122"/>
                <a:ea typeface="华文楷体" panose="02010600040101010101" pitchFamily="2" charset="-122"/>
              </a:rPr>
              <a:t>参数校验</a:t>
            </a:r>
            <a:endParaRPr lang="zh-CN" altLang="en-US" sz="1400" dirty="0"/>
          </a:p>
        </p:txBody>
      </p:sp>
      <p:sp>
        <p:nvSpPr>
          <p:cNvPr id="10" name="箭头: 下 19">
            <a:extLst>
              <a:ext uri="{FF2B5EF4-FFF2-40B4-BE49-F238E27FC236}">
                <a16:creationId xmlns:a16="http://schemas.microsoft.com/office/drawing/2014/main" id="{28255DD5-F003-D8C8-0D44-66560A81202F}"/>
              </a:ext>
            </a:extLst>
          </p:cNvPr>
          <p:cNvSpPr/>
          <p:nvPr/>
        </p:nvSpPr>
        <p:spPr>
          <a:xfrm rot="16200000">
            <a:off x="2648675" y="743210"/>
            <a:ext cx="342873" cy="672897"/>
          </a:xfrm>
          <a:prstGeom prst="downArrow">
            <a:avLst/>
          </a:prstGeom>
          <a:solidFill>
            <a:srgbClr val="017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5">
            <a:extLst>
              <a:ext uri="{FF2B5EF4-FFF2-40B4-BE49-F238E27FC236}">
                <a16:creationId xmlns:a16="http://schemas.microsoft.com/office/drawing/2014/main" id="{63F8FD90-D36A-B693-DB0A-1459AC127732}"/>
              </a:ext>
            </a:extLst>
          </p:cNvPr>
          <p:cNvSpPr txBox="1"/>
          <p:nvPr/>
        </p:nvSpPr>
        <p:spPr>
          <a:xfrm>
            <a:off x="3526592" y="1736245"/>
            <a:ext cx="2658533"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输入参数篡改</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无效参数验证不准确</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账户状态验证不及时</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订单校验逻辑漏洞</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签名验证缺陷</a:t>
            </a:r>
            <a:endParaRPr lang="en-US" altLang="zh-CN" dirty="0">
              <a:latin typeface="华文楷体" panose="02010600040101010101" pitchFamily="2" charset="-122"/>
              <a:ea typeface="华文楷体" panose="02010600040101010101" pitchFamily="2" charset="-122"/>
            </a:endParaRPr>
          </a:p>
        </p:txBody>
      </p:sp>
      <p:sp>
        <p:nvSpPr>
          <p:cNvPr id="12" name="矩形 10">
            <a:extLst>
              <a:ext uri="{FF2B5EF4-FFF2-40B4-BE49-F238E27FC236}">
                <a16:creationId xmlns:a16="http://schemas.microsoft.com/office/drawing/2014/main" id="{89C8BF4A-D56C-19F6-40F0-8C779B80C776}"/>
              </a:ext>
            </a:extLst>
          </p:cNvPr>
          <p:cNvSpPr/>
          <p:nvPr/>
        </p:nvSpPr>
        <p:spPr>
          <a:xfrm>
            <a:off x="7336142" y="849163"/>
            <a:ext cx="1413568" cy="460990"/>
          </a:xfrm>
          <a:prstGeom prst="rect">
            <a:avLst/>
          </a:prstGeom>
          <a:solidFill>
            <a:srgbClr val="017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华文楷体" panose="02010600040101010101" pitchFamily="2" charset="-122"/>
                <a:ea typeface="华文楷体" panose="02010600040101010101" pitchFamily="2" charset="-122"/>
              </a:rPr>
              <a:t>路由选择</a:t>
            </a:r>
            <a:endParaRPr lang="zh-CN" altLang="en-US" sz="1400" dirty="0"/>
          </a:p>
        </p:txBody>
      </p:sp>
      <p:sp>
        <p:nvSpPr>
          <p:cNvPr id="13" name="箭头: 下 15">
            <a:extLst>
              <a:ext uri="{FF2B5EF4-FFF2-40B4-BE49-F238E27FC236}">
                <a16:creationId xmlns:a16="http://schemas.microsoft.com/office/drawing/2014/main" id="{EDE96881-3871-E932-F1B1-04082FE07820}"/>
              </a:ext>
            </a:extLst>
          </p:cNvPr>
          <p:cNvSpPr/>
          <p:nvPr/>
        </p:nvSpPr>
        <p:spPr>
          <a:xfrm rot="16200000">
            <a:off x="6169689" y="753125"/>
            <a:ext cx="342873" cy="672897"/>
          </a:xfrm>
          <a:prstGeom prst="downArrow">
            <a:avLst/>
          </a:prstGeom>
          <a:solidFill>
            <a:srgbClr val="017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20">
            <a:extLst>
              <a:ext uri="{FF2B5EF4-FFF2-40B4-BE49-F238E27FC236}">
                <a16:creationId xmlns:a16="http://schemas.microsoft.com/office/drawing/2014/main" id="{CB9D2150-1CEB-7239-76B1-2044A9F7799D}"/>
              </a:ext>
            </a:extLst>
          </p:cNvPr>
          <p:cNvSpPr txBox="1"/>
          <p:nvPr/>
        </p:nvSpPr>
        <p:spPr>
          <a:xfrm>
            <a:off x="6974192" y="1736245"/>
            <a:ext cx="2658533"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渠道不可用</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渠道功能限制</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渠道费用考虑不足</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渠道可靠性差</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支付渠道合规性</a:t>
            </a:r>
            <a:endParaRPr lang="en-US" altLang="zh-CN" dirty="0">
              <a:latin typeface="华文楷体" panose="02010600040101010101" pitchFamily="2" charset="-122"/>
              <a:ea typeface="华文楷体" panose="02010600040101010101" pitchFamily="2" charset="-122"/>
            </a:endParaRPr>
          </a:p>
        </p:txBody>
      </p:sp>
      <p:sp>
        <p:nvSpPr>
          <p:cNvPr id="15" name="矩形 23">
            <a:extLst>
              <a:ext uri="{FF2B5EF4-FFF2-40B4-BE49-F238E27FC236}">
                <a16:creationId xmlns:a16="http://schemas.microsoft.com/office/drawing/2014/main" id="{40937E16-94A5-F2A4-B5B2-594F53ED1035}"/>
              </a:ext>
            </a:extLst>
          </p:cNvPr>
          <p:cNvSpPr/>
          <p:nvPr/>
        </p:nvSpPr>
        <p:spPr>
          <a:xfrm>
            <a:off x="10354113" y="849163"/>
            <a:ext cx="1413568" cy="460990"/>
          </a:xfrm>
          <a:prstGeom prst="rect">
            <a:avLst/>
          </a:prstGeom>
          <a:solidFill>
            <a:srgbClr val="017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华文楷体" panose="02010600040101010101" pitchFamily="2" charset="-122"/>
                <a:ea typeface="华文楷体" panose="02010600040101010101" pitchFamily="2" charset="-122"/>
              </a:rPr>
              <a:t>路由选择</a:t>
            </a:r>
            <a:endParaRPr lang="zh-CN" altLang="en-US" sz="1400" dirty="0"/>
          </a:p>
        </p:txBody>
      </p:sp>
      <p:sp>
        <p:nvSpPr>
          <p:cNvPr id="16" name="箭头: 下 24">
            <a:extLst>
              <a:ext uri="{FF2B5EF4-FFF2-40B4-BE49-F238E27FC236}">
                <a16:creationId xmlns:a16="http://schemas.microsoft.com/office/drawing/2014/main" id="{E7C947E9-D3ED-B469-EC3A-36C05562972F}"/>
              </a:ext>
            </a:extLst>
          </p:cNvPr>
          <p:cNvSpPr/>
          <p:nvPr/>
        </p:nvSpPr>
        <p:spPr>
          <a:xfrm rot="16200000">
            <a:off x="9380475" y="743210"/>
            <a:ext cx="342873" cy="672897"/>
          </a:xfrm>
          <a:prstGeom prst="downArrow">
            <a:avLst/>
          </a:prstGeom>
          <a:solidFill>
            <a:srgbClr val="017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25">
            <a:extLst>
              <a:ext uri="{FF2B5EF4-FFF2-40B4-BE49-F238E27FC236}">
                <a16:creationId xmlns:a16="http://schemas.microsoft.com/office/drawing/2014/main" id="{B2FA4A74-9792-03C8-675E-7F81F7E18894}"/>
              </a:ext>
            </a:extLst>
          </p:cNvPr>
          <p:cNvSpPr txBox="1"/>
          <p:nvPr/>
        </p:nvSpPr>
        <p:spPr>
          <a:xfrm>
            <a:off x="9994675" y="1736245"/>
            <a:ext cx="2658533"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风险评估延迟</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验证方式不可靠</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误判和漏判</a:t>
            </a:r>
            <a:endParaRPr lang="en-US" altLang="zh-CN" dirty="0">
              <a:latin typeface="华文楷体" panose="02010600040101010101" pitchFamily="2" charset="-122"/>
              <a:ea typeface="华文楷体" panose="02010600040101010101" pitchFamily="2" charset="-122"/>
            </a:endParaRPr>
          </a:p>
        </p:txBody>
      </p:sp>
      <p:sp>
        <p:nvSpPr>
          <p:cNvPr id="18" name="矩形 26">
            <a:extLst>
              <a:ext uri="{FF2B5EF4-FFF2-40B4-BE49-F238E27FC236}">
                <a16:creationId xmlns:a16="http://schemas.microsoft.com/office/drawing/2014/main" id="{F02AC639-0550-2786-2147-064484A527BA}"/>
              </a:ext>
            </a:extLst>
          </p:cNvPr>
          <p:cNvSpPr/>
          <p:nvPr/>
        </p:nvSpPr>
        <p:spPr>
          <a:xfrm>
            <a:off x="332509" y="4380527"/>
            <a:ext cx="1413568" cy="460990"/>
          </a:xfrm>
          <a:prstGeom prst="rect">
            <a:avLst/>
          </a:prstGeom>
          <a:solidFill>
            <a:srgbClr val="017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华文楷体" panose="02010600040101010101" pitchFamily="2" charset="-122"/>
                <a:ea typeface="华文楷体" panose="02010600040101010101" pitchFamily="2" charset="-122"/>
              </a:rPr>
              <a:t>发送消息</a:t>
            </a:r>
            <a:endParaRPr lang="zh-CN" altLang="en-US" sz="1400" dirty="0"/>
          </a:p>
        </p:txBody>
      </p:sp>
      <p:sp>
        <p:nvSpPr>
          <p:cNvPr id="19" name="矩形 27">
            <a:extLst>
              <a:ext uri="{FF2B5EF4-FFF2-40B4-BE49-F238E27FC236}">
                <a16:creationId xmlns:a16="http://schemas.microsoft.com/office/drawing/2014/main" id="{DFF4D882-107D-F78E-0BA9-017779F77861}"/>
              </a:ext>
            </a:extLst>
          </p:cNvPr>
          <p:cNvSpPr/>
          <p:nvPr/>
        </p:nvSpPr>
        <p:spPr>
          <a:xfrm>
            <a:off x="3932542" y="4379255"/>
            <a:ext cx="1413568" cy="460990"/>
          </a:xfrm>
          <a:prstGeom prst="rect">
            <a:avLst/>
          </a:prstGeom>
          <a:solidFill>
            <a:srgbClr val="017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华文楷体" panose="02010600040101010101" pitchFamily="2" charset="-122"/>
                <a:ea typeface="华文楷体" panose="02010600040101010101" pitchFamily="2" charset="-122"/>
              </a:rPr>
              <a:t>更新订单</a:t>
            </a:r>
          </a:p>
        </p:txBody>
      </p:sp>
      <p:sp>
        <p:nvSpPr>
          <p:cNvPr id="20" name="箭头: 下 28">
            <a:extLst>
              <a:ext uri="{FF2B5EF4-FFF2-40B4-BE49-F238E27FC236}">
                <a16:creationId xmlns:a16="http://schemas.microsoft.com/office/drawing/2014/main" id="{1429F1B6-0372-2EF3-1F27-7EEB489DF230}"/>
              </a:ext>
            </a:extLst>
          </p:cNvPr>
          <p:cNvSpPr/>
          <p:nvPr/>
        </p:nvSpPr>
        <p:spPr>
          <a:xfrm rot="16200000">
            <a:off x="2648675" y="4273302"/>
            <a:ext cx="342873" cy="672897"/>
          </a:xfrm>
          <a:prstGeom prst="downArrow">
            <a:avLst/>
          </a:prstGeom>
          <a:solidFill>
            <a:srgbClr val="017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9">
            <a:extLst>
              <a:ext uri="{FF2B5EF4-FFF2-40B4-BE49-F238E27FC236}">
                <a16:creationId xmlns:a16="http://schemas.microsoft.com/office/drawing/2014/main" id="{397032F7-DD1C-15DF-8FD3-74C0ED66CBE7}"/>
              </a:ext>
            </a:extLst>
          </p:cNvPr>
          <p:cNvSpPr/>
          <p:nvPr/>
        </p:nvSpPr>
        <p:spPr>
          <a:xfrm>
            <a:off x="7336142" y="4379255"/>
            <a:ext cx="1413568" cy="460990"/>
          </a:xfrm>
          <a:prstGeom prst="rect">
            <a:avLst/>
          </a:prstGeom>
          <a:solidFill>
            <a:srgbClr val="017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华文楷体" panose="02010600040101010101" pitchFamily="2" charset="-122"/>
                <a:ea typeface="华文楷体" panose="02010600040101010101" pitchFamily="2" charset="-122"/>
              </a:rPr>
              <a:t>异步通知</a:t>
            </a:r>
            <a:endParaRPr lang="zh-CN" altLang="en-US" sz="1400" dirty="0"/>
          </a:p>
        </p:txBody>
      </p:sp>
      <p:sp>
        <p:nvSpPr>
          <p:cNvPr id="22" name="箭头: 下 30">
            <a:extLst>
              <a:ext uri="{FF2B5EF4-FFF2-40B4-BE49-F238E27FC236}">
                <a16:creationId xmlns:a16="http://schemas.microsoft.com/office/drawing/2014/main" id="{99585E70-6D8F-42A6-87B2-15981E609EBC}"/>
              </a:ext>
            </a:extLst>
          </p:cNvPr>
          <p:cNvSpPr/>
          <p:nvPr/>
        </p:nvSpPr>
        <p:spPr>
          <a:xfrm rot="16200000">
            <a:off x="6169689" y="4283217"/>
            <a:ext cx="342873" cy="672897"/>
          </a:xfrm>
          <a:prstGeom prst="downArrow">
            <a:avLst/>
          </a:prstGeom>
          <a:solidFill>
            <a:srgbClr val="017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31">
            <a:extLst>
              <a:ext uri="{FF2B5EF4-FFF2-40B4-BE49-F238E27FC236}">
                <a16:creationId xmlns:a16="http://schemas.microsoft.com/office/drawing/2014/main" id="{E4C11CEC-F82A-0F4E-FC46-63E834896D47}"/>
              </a:ext>
            </a:extLst>
          </p:cNvPr>
          <p:cNvSpPr/>
          <p:nvPr/>
        </p:nvSpPr>
        <p:spPr>
          <a:xfrm>
            <a:off x="10354113" y="4379255"/>
            <a:ext cx="1413568" cy="460990"/>
          </a:xfrm>
          <a:prstGeom prst="rect">
            <a:avLst/>
          </a:prstGeom>
          <a:solidFill>
            <a:srgbClr val="017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华文楷体" panose="02010600040101010101" pitchFamily="2" charset="-122"/>
                <a:ea typeface="华文楷体" panose="02010600040101010101" pitchFamily="2" charset="-122"/>
              </a:rPr>
              <a:t>生成交易订单</a:t>
            </a:r>
            <a:endParaRPr lang="zh-CN" altLang="en-US" sz="1400" dirty="0"/>
          </a:p>
        </p:txBody>
      </p:sp>
      <p:sp>
        <p:nvSpPr>
          <p:cNvPr id="24" name="箭头: 下 32">
            <a:extLst>
              <a:ext uri="{FF2B5EF4-FFF2-40B4-BE49-F238E27FC236}">
                <a16:creationId xmlns:a16="http://schemas.microsoft.com/office/drawing/2014/main" id="{4C093AAD-CC79-0C25-218C-821A18A3195C}"/>
              </a:ext>
            </a:extLst>
          </p:cNvPr>
          <p:cNvSpPr/>
          <p:nvPr/>
        </p:nvSpPr>
        <p:spPr>
          <a:xfrm rot="16200000">
            <a:off x="9380475" y="4273302"/>
            <a:ext cx="342873" cy="672897"/>
          </a:xfrm>
          <a:prstGeom prst="downArrow">
            <a:avLst/>
          </a:prstGeom>
          <a:solidFill>
            <a:srgbClr val="017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33">
            <a:extLst>
              <a:ext uri="{FF2B5EF4-FFF2-40B4-BE49-F238E27FC236}">
                <a16:creationId xmlns:a16="http://schemas.microsoft.com/office/drawing/2014/main" id="{49E2486C-4EA5-9EF5-43CC-95FC80E6DBC9}"/>
              </a:ext>
            </a:extLst>
          </p:cNvPr>
          <p:cNvSpPr/>
          <p:nvPr/>
        </p:nvSpPr>
        <p:spPr>
          <a:xfrm>
            <a:off x="3526591" y="5103816"/>
            <a:ext cx="2658533" cy="923330"/>
          </a:xfrm>
          <a:prstGeom prst="rect">
            <a:avLst/>
          </a:prstGeom>
        </p:spPr>
        <p:txBody>
          <a:bodyPr wrap="square">
            <a:spAutoFit/>
          </a:bodyPr>
          <a:lstStyle/>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数据不一致性</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并发冲突</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异常处理失败</a:t>
            </a:r>
            <a:endParaRPr lang="en-US" altLang="zh-CN" dirty="0">
              <a:latin typeface="华文楷体" panose="02010600040101010101" pitchFamily="2" charset="-122"/>
              <a:ea typeface="华文楷体" panose="02010600040101010101" pitchFamily="2" charset="-122"/>
            </a:endParaRPr>
          </a:p>
        </p:txBody>
      </p:sp>
      <p:sp>
        <p:nvSpPr>
          <p:cNvPr id="26" name="矩形 34">
            <a:extLst>
              <a:ext uri="{FF2B5EF4-FFF2-40B4-BE49-F238E27FC236}">
                <a16:creationId xmlns:a16="http://schemas.microsoft.com/office/drawing/2014/main" id="{5402B2EC-2B1B-61D8-9191-09B1E51B4336}"/>
              </a:ext>
            </a:extLst>
          </p:cNvPr>
          <p:cNvSpPr/>
          <p:nvPr/>
        </p:nvSpPr>
        <p:spPr>
          <a:xfrm>
            <a:off x="6974192" y="5103816"/>
            <a:ext cx="2658533" cy="1200329"/>
          </a:xfrm>
          <a:prstGeom prst="rect">
            <a:avLst/>
          </a:prstGeom>
        </p:spPr>
        <p:txBody>
          <a:bodyPr wrap="square">
            <a:spAutoFit/>
          </a:bodyPr>
          <a:lstStyle/>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通知延迟或丢失</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异步通知失败</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回调地址异常</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重试机制失效</a:t>
            </a:r>
            <a:endParaRPr lang="en-US" altLang="zh-CN" dirty="0">
              <a:latin typeface="华文楷体" panose="02010600040101010101" pitchFamily="2" charset="-122"/>
              <a:ea typeface="华文楷体" panose="02010600040101010101" pitchFamily="2" charset="-122"/>
            </a:endParaRPr>
          </a:p>
        </p:txBody>
      </p:sp>
      <p:sp>
        <p:nvSpPr>
          <p:cNvPr id="27" name="矩形 35">
            <a:extLst>
              <a:ext uri="{FF2B5EF4-FFF2-40B4-BE49-F238E27FC236}">
                <a16:creationId xmlns:a16="http://schemas.microsoft.com/office/drawing/2014/main" id="{E0C3C613-44FC-71CC-39C7-A40F9CE435CA}"/>
              </a:ext>
            </a:extLst>
          </p:cNvPr>
          <p:cNvSpPr/>
          <p:nvPr/>
        </p:nvSpPr>
        <p:spPr>
          <a:xfrm>
            <a:off x="9731630" y="5089711"/>
            <a:ext cx="2658533" cy="1200329"/>
          </a:xfrm>
          <a:prstGeom prst="rect">
            <a:avLst/>
          </a:prstGeom>
        </p:spPr>
        <p:txBody>
          <a:bodyPr wrap="square">
            <a:spAutoFit/>
          </a:bodyPr>
          <a:lstStyle/>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数据库写入性能瓶颈</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数据库写入冲突</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数据库故障或中断</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数据一致性问题</a:t>
            </a:r>
            <a:endParaRPr lang="en-US" altLang="zh-CN" dirty="0">
              <a:latin typeface="华文楷体" panose="02010600040101010101" pitchFamily="2" charset="-122"/>
              <a:ea typeface="华文楷体" panose="02010600040101010101" pitchFamily="2" charset="-122"/>
            </a:endParaRPr>
          </a:p>
        </p:txBody>
      </p:sp>
      <p:cxnSp>
        <p:nvCxnSpPr>
          <p:cNvPr id="28" name="直接连接符 37">
            <a:extLst>
              <a:ext uri="{FF2B5EF4-FFF2-40B4-BE49-F238E27FC236}">
                <a16:creationId xmlns:a16="http://schemas.microsoft.com/office/drawing/2014/main" id="{2A21318E-CD0C-44B9-8304-6D231606A05F}"/>
              </a:ext>
            </a:extLst>
          </p:cNvPr>
          <p:cNvCxnSpPr/>
          <p:nvPr/>
        </p:nvCxnSpPr>
        <p:spPr>
          <a:xfrm>
            <a:off x="332509" y="3589998"/>
            <a:ext cx="11260894" cy="0"/>
          </a:xfrm>
          <a:prstGeom prst="line">
            <a:avLst/>
          </a:prstGeom>
          <a:ln w="19050">
            <a:solidFill>
              <a:srgbClr val="0170FE"/>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366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6598281"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核心模块设计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支付模块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风险评估</a:t>
            </a:r>
          </a:p>
        </p:txBody>
      </p:sp>
      <p:sp>
        <p:nvSpPr>
          <p:cNvPr id="29" name="矩形 6">
            <a:extLst>
              <a:ext uri="{FF2B5EF4-FFF2-40B4-BE49-F238E27FC236}">
                <a16:creationId xmlns:a16="http://schemas.microsoft.com/office/drawing/2014/main" id="{6AA3CD6F-C645-CBA9-9CB2-98E64889F848}"/>
              </a:ext>
            </a:extLst>
          </p:cNvPr>
          <p:cNvSpPr/>
          <p:nvPr/>
        </p:nvSpPr>
        <p:spPr>
          <a:xfrm>
            <a:off x="1462809" y="2456985"/>
            <a:ext cx="1413568" cy="460990"/>
          </a:xfrm>
          <a:prstGeom prst="rect">
            <a:avLst/>
          </a:prstGeom>
          <a:solidFill>
            <a:srgbClr val="017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华文楷体" panose="02010600040101010101" pitchFamily="2" charset="-122"/>
                <a:ea typeface="华文楷体" panose="02010600040101010101" pitchFamily="2" charset="-122"/>
              </a:rPr>
              <a:t>交易流水和记账</a:t>
            </a:r>
            <a:endParaRPr lang="zh-CN" altLang="en-US" sz="1400" dirty="0"/>
          </a:p>
        </p:txBody>
      </p:sp>
      <p:sp>
        <p:nvSpPr>
          <p:cNvPr id="30" name="矩形 18">
            <a:extLst>
              <a:ext uri="{FF2B5EF4-FFF2-40B4-BE49-F238E27FC236}">
                <a16:creationId xmlns:a16="http://schemas.microsoft.com/office/drawing/2014/main" id="{1A523E13-A1AD-B5DC-D1F5-CEB3F429619F}"/>
              </a:ext>
            </a:extLst>
          </p:cNvPr>
          <p:cNvSpPr/>
          <p:nvPr/>
        </p:nvSpPr>
        <p:spPr>
          <a:xfrm>
            <a:off x="5062842" y="2455713"/>
            <a:ext cx="1413568" cy="460990"/>
          </a:xfrm>
          <a:prstGeom prst="rect">
            <a:avLst/>
          </a:prstGeom>
          <a:solidFill>
            <a:srgbClr val="017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华文楷体" panose="02010600040101010101" pitchFamily="2" charset="-122"/>
                <a:ea typeface="华文楷体" panose="02010600040101010101" pitchFamily="2" charset="-122"/>
              </a:rPr>
              <a:t>支付路由</a:t>
            </a:r>
            <a:endParaRPr lang="zh-CN" altLang="en-US" sz="1400" dirty="0"/>
          </a:p>
        </p:txBody>
      </p:sp>
      <p:sp>
        <p:nvSpPr>
          <p:cNvPr id="31" name="箭头: 下 19">
            <a:extLst>
              <a:ext uri="{FF2B5EF4-FFF2-40B4-BE49-F238E27FC236}">
                <a16:creationId xmlns:a16="http://schemas.microsoft.com/office/drawing/2014/main" id="{42CE9EAC-BB92-CA0E-9950-39C6290966FA}"/>
              </a:ext>
            </a:extLst>
          </p:cNvPr>
          <p:cNvSpPr/>
          <p:nvPr/>
        </p:nvSpPr>
        <p:spPr>
          <a:xfrm rot="16200000">
            <a:off x="3778975" y="2349760"/>
            <a:ext cx="342873" cy="672897"/>
          </a:xfrm>
          <a:prstGeom prst="downArrow">
            <a:avLst/>
          </a:prstGeom>
          <a:solidFill>
            <a:srgbClr val="017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10">
            <a:extLst>
              <a:ext uri="{FF2B5EF4-FFF2-40B4-BE49-F238E27FC236}">
                <a16:creationId xmlns:a16="http://schemas.microsoft.com/office/drawing/2014/main" id="{98D77F67-A9B4-E000-2624-FFF48EF5741E}"/>
              </a:ext>
            </a:extLst>
          </p:cNvPr>
          <p:cNvSpPr/>
          <p:nvPr/>
        </p:nvSpPr>
        <p:spPr>
          <a:xfrm>
            <a:off x="8466442" y="2455713"/>
            <a:ext cx="1413568" cy="460990"/>
          </a:xfrm>
          <a:prstGeom prst="rect">
            <a:avLst/>
          </a:prstGeom>
          <a:solidFill>
            <a:srgbClr val="017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华文楷体" panose="02010600040101010101" pitchFamily="2" charset="-122"/>
                <a:ea typeface="华文楷体" panose="02010600040101010101" pitchFamily="2" charset="-122"/>
              </a:rPr>
              <a:t>渠道接入</a:t>
            </a:r>
            <a:endParaRPr lang="zh-CN" altLang="en-US" sz="1400" dirty="0"/>
          </a:p>
        </p:txBody>
      </p:sp>
      <p:sp>
        <p:nvSpPr>
          <p:cNvPr id="33" name="箭头: 下 15">
            <a:extLst>
              <a:ext uri="{FF2B5EF4-FFF2-40B4-BE49-F238E27FC236}">
                <a16:creationId xmlns:a16="http://schemas.microsoft.com/office/drawing/2014/main" id="{E0574E5E-CA62-F460-4B42-863E35D5E8AF}"/>
              </a:ext>
            </a:extLst>
          </p:cNvPr>
          <p:cNvSpPr/>
          <p:nvPr/>
        </p:nvSpPr>
        <p:spPr>
          <a:xfrm rot="16200000">
            <a:off x="7299989" y="2359675"/>
            <a:ext cx="342873" cy="672897"/>
          </a:xfrm>
          <a:prstGeom prst="downArrow">
            <a:avLst/>
          </a:prstGeom>
          <a:solidFill>
            <a:srgbClr val="017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1">
            <a:extLst>
              <a:ext uri="{FF2B5EF4-FFF2-40B4-BE49-F238E27FC236}">
                <a16:creationId xmlns:a16="http://schemas.microsoft.com/office/drawing/2014/main" id="{61BC19BC-DE03-6FB4-D8F4-CA0945334581}"/>
              </a:ext>
            </a:extLst>
          </p:cNvPr>
          <p:cNvSpPr/>
          <p:nvPr/>
        </p:nvSpPr>
        <p:spPr>
          <a:xfrm>
            <a:off x="1291878" y="3255966"/>
            <a:ext cx="2658533" cy="1200329"/>
          </a:xfrm>
          <a:prstGeom prst="rect">
            <a:avLst/>
          </a:prstGeom>
        </p:spPr>
        <p:txBody>
          <a:bodyPr wrap="square">
            <a:spAutoFit/>
          </a:bodyPr>
          <a:lstStyle/>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数据记录错误</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异步数据处理问题</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分布式事务一致性</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数据库性能和扩展性</a:t>
            </a:r>
            <a:endParaRPr lang="en-US" altLang="zh-CN" dirty="0">
              <a:latin typeface="华文楷体" panose="02010600040101010101" pitchFamily="2" charset="-122"/>
              <a:ea typeface="华文楷体" panose="02010600040101010101" pitchFamily="2" charset="-122"/>
            </a:endParaRPr>
          </a:p>
        </p:txBody>
      </p:sp>
      <p:sp>
        <p:nvSpPr>
          <p:cNvPr id="35" name="矩形 7">
            <a:extLst>
              <a:ext uri="{FF2B5EF4-FFF2-40B4-BE49-F238E27FC236}">
                <a16:creationId xmlns:a16="http://schemas.microsoft.com/office/drawing/2014/main" id="{AC938D9E-658D-4E0F-B7EA-1118DAC6C913}"/>
              </a:ext>
            </a:extLst>
          </p:cNvPr>
          <p:cNvSpPr/>
          <p:nvPr/>
        </p:nvSpPr>
        <p:spPr>
          <a:xfrm>
            <a:off x="4670078" y="3241861"/>
            <a:ext cx="2658533" cy="1200329"/>
          </a:xfrm>
          <a:prstGeom prst="rect">
            <a:avLst/>
          </a:prstGeom>
        </p:spPr>
        <p:txBody>
          <a:bodyPr wrap="square">
            <a:spAutoFit/>
          </a:bodyPr>
          <a:lstStyle/>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支付方式不支持</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第三方支付问题</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直联问题</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银行卡问题</a:t>
            </a:r>
            <a:endParaRPr lang="en-US" altLang="zh-CN" dirty="0">
              <a:latin typeface="华文楷体" panose="02010600040101010101" pitchFamily="2" charset="-122"/>
              <a:ea typeface="华文楷体" panose="02010600040101010101" pitchFamily="2" charset="-122"/>
            </a:endParaRPr>
          </a:p>
        </p:txBody>
      </p:sp>
      <p:sp>
        <p:nvSpPr>
          <p:cNvPr id="36" name="矩形 8">
            <a:extLst>
              <a:ext uri="{FF2B5EF4-FFF2-40B4-BE49-F238E27FC236}">
                <a16:creationId xmlns:a16="http://schemas.microsoft.com/office/drawing/2014/main" id="{BCBF1636-9E8E-E700-A011-4A4FF9EBAD62}"/>
              </a:ext>
            </a:extLst>
          </p:cNvPr>
          <p:cNvSpPr/>
          <p:nvPr/>
        </p:nvSpPr>
        <p:spPr>
          <a:xfrm>
            <a:off x="8105428" y="3255966"/>
            <a:ext cx="2658533" cy="1754326"/>
          </a:xfrm>
          <a:prstGeom prst="rect">
            <a:avLst/>
          </a:prstGeom>
        </p:spPr>
        <p:txBody>
          <a:bodyPr wrap="square">
            <a:spAutoFit/>
          </a:bodyPr>
          <a:lstStyle/>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接入难度和复杂性</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风险合规要求</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银行接入复杂性和成本</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依赖单一支付渠道风险</a:t>
            </a:r>
            <a:endParaRPr lang="en-US" altLang="zh-CN"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3187110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6598281"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核心模块设计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支付模块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服务治理</a:t>
            </a:r>
          </a:p>
        </p:txBody>
      </p:sp>
      <p:sp>
        <p:nvSpPr>
          <p:cNvPr id="6" name="Rectangle 2">
            <a:extLst>
              <a:ext uri="{FF2B5EF4-FFF2-40B4-BE49-F238E27FC236}">
                <a16:creationId xmlns:a16="http://schemas.microsoft.com/office/drawing/2014/main" id="{39C8EA27-5859-1942-78D1-7FE461681B95}"/>
              </a:ext>
            </a:extLst>
          </p:cNvPr>
          <p:cNvSpPr>
            <a:spLocks noChangeArrowheads="1"/>
          </p:cNvSpPr>
          <p:nvPr/>
        </p:nvSpPr>
        <p:spPr bwMode="auto">
          <a:xfrm>
            <a:off x="2857500" y="8912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3">
            <a:extLst>
              <a:ext uri="{FF2B5EF4-FFF2-40B4-BE49-F238E27FC236}">
                <a16:creationId xmlns:a16="http://schemas.microsoft.com/office/drawing/2014/main" id="{EE2A1F65-050D-2AFC-01FD-A9630109BCF8}"/>
              </a:ext>
            </a:extLst>
          </p:cNvPr>
          <p:cNvSpPr>
            <a:spLocks noChangeArrowheads="1"/>
          </p:cNvSpPr>
          <p:nvPr/>
        </p:nvSpPr>
        <p:spPr bwMode="auto">
          <a:xfrm>
            <a:off x="717888" y="1312663"/>
            <a:ext cx="10258895"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rPr>
              <a:t>平台统一上下文</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rPr>
              <a:t>通过确定系统边界、业务建模拆分之后，整个支付平台被拆分几十个服务，而如何保障在服务间流转业务信息不被丢失，是需要考虑的问题。平台统一上下文的要素信息（唯一业务标识码），</a:t>
            </a:r>
            <a:r>
              <a:rPr kumimoji="0" lang="en-US" altLang="en-US" sz="2800" b="0" i="0" u="none" strike="noStrike" cap="none" normalizeH="0" baseline="0" dirty="0" err="1">
                <a:ln>
                  <a:noFill/>
                </a:ln>
                <a:solidFill>
                  <a:schemeClr val="tx1"/>
                </a:solidFill>
                <a:effectLst/>
              </a:rPr>
              <a:t>在整个支付平台链路中全程传递，被用来解决这个问题</a:t>
            </a:r>
            <a:r>
              <a:rPr kumimoji="0" lang="en-US" altLang="en-US" sz="28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chemeClr val="tx1"/>
                </a:solidFill>
                <a:effectLst/>
              </a:rPr>
              <a:t>唯一业务标识码</a:t>
            </a:r>
            <a:r>
              <a:rPr kumimoji="0" lang="en-US" altLang="en-US" sz="2800" b="0" i="0" u="none" strike="noStrike" cap="none" normalizeH="0" baseline="0" dirty="0">
                <a:ln>
                  <a:noFill/>
                </a:ln>
                <a:solidFill>
                  <a:schemeClr val="tx1"/>
                </a:solidFill>
                <a:effectLst/>
              </a:rPr>
              <a:t>(四要素)，</a:t>
            </a:r>
            <a:r>
              <a:rPr kumimoji="0" lang="en-US" altLang="en-US" sz="2800" b="0" i="0" u="none" strike="noStrike" cap="none" normalizeH="0" baseline="0" dirty="0" err="1">
                <a:ln>
                  <a:noFill/>
                </a:ln>
                <a:solidFill>
                  <a:schemeClr val="tx1"/>
                </a:solidFill>
                <a:effectLst/>
              </a:rPr>
              <a:t>链路传递</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err="1">
                <a:ln>
                  <a:noFill/>
                </a:ln>
                <a:solidFill>
                  <a:schemeClr val="tx1"/>
                </a:solidFill>
                <a:effectLst/>
              </a:rPr>
              <a:t>merchantId（商户</a:t>
            </a:r>
            <a:r>
              <a:rPr kumimoji="0" lang="en-US" altLang="en-US" sz="28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err="1">
                <a:ln>
                  <a:noFill/>
                </a:ln>
                <a:solidFill>
                  <a:schemeClr val="tx1"/>
                </a:solidFill>
                <a:effectLst/>
              </a:rPr>
              <a:t>orderType（订单类型</a:t>
            </a:r>
            <a:r>
              <a:rPr kumimoji="0" lang="en-US" altLang="en-US" sz="28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err="1">
                <a:ln>
                  <a:noFill/>
                </a:ln>
                <a:solidFill>
                  <a:schemeClr val="tx1"/>
                </a:solidFill>
                <a:effectLst/>
              </a:rPr>
              <a:t>subType（订单场景</a:t>
            </a:r>
            <a:r>
              <a:rPr kumimoji="0" lang="en-US" altLang="en-US" sz="28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err="1">
                <a:ln>
                  <a:noFill/>
                </a:ln>
                <a:solidFill>
                  <a:schemeClr val="tx1"/>
                </a:solidFill>
                <a:effectLst/>
              </a:rPr>
              <a:t>payOrgNo（支付机构</a:t>
            </a:r>
            <a:r>
              <a:rPr kumimoji="0" lang="en-US" altLang="en-US" sz="28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883691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6598281"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核心模块设计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支付模块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服务治理</a:t>
            </a:r>
          </a:p>
        </p:txBody>
      </p:sp>
      <p:sp>
        <p:nvSpPr>
          <p:cNvPr id="6" name="Rectangle 2">
            <a:extLst>
              <a:ext uri="{FF2B5EF4-FFF2-40B4-BE49-F238E27FC236}">
                <a16:creationId xmlns:a16="http://schemas.microsoft.com/office/drawing/2014/main" id="{39C8EA27-5859-1942-78D1-7FE461681B95}"/>
              </a:ext>
            </a:extLst>
          </p:cNvPr>
          <p:cNvSpPr>
            <a:spLocks noChangeArrowheads="1"/>
          </p:cNvSpPr>
          <p:nvPr/>
        </p:nvSpPr>
        <p:spPr bwMode="auto">
          <a:xfrm>
            <a:off x="2857500" y="8912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TextBox 4">
            <a:extLst>
              <a:ext uri="{FF2B5EF4-FFF2-40B4-BE49-F238E27FC236}">
                <a16:creationId xmlns:a16="http://schemas.microsoft.com/office/drawing/2014/main" id="{01B7712D-7254-750E-AC1F-CE0689A1BBC6}"/>
              </a:ext>
            </a:extLst>
          </p:cNvPr>
          <p:cNvSpPr txBox="1"/>
          <p:nvPr/>
        </p:nvSpPr>
        <p:spPr>
          <a:xfrm>
            <a:off x="332508" y="1095365"/>
            <a:ext cx="11016211" cy="4401205"/>
          </a:xfrm>
          <a:prstGeom prst="rect">
            <a:avLst/>
          </a:prstGeom>
          <a:noFill/>
        </p:spPr>
        <p:txBody>
          <a:bodyPr wrap="square">
            <a:spAutoFit/>
          </a:bodyPr>
          <a:lstStyle/>
          <a:p>
            <a:r>
              <a:rPr lang="zh-CN" altLang="en-US" sz="2800" b="1" dirty="0">
                <a:effectLst/>
              </a:rPr>
              <a:t>数据一致性治理</a:t>
            </a:r>
          </a:p>
          <a:p>
            <a:r>
              <a:rPr lang="zh-CN" altLang="en-US" sz="2800" dirty="0">
                <a:effectLst/>
              </a:rPr>
              <a:t>大型的支付公司，内部都有非常严格和完备的数据一致性方案，比如采用业务侵入性非常大的分布式事务等，以牺牲开发效率来提升数据的稳定，是非常有必要的。而业务公司，不采用分布式事务应该有的应对策略如下。</a:t>
            </a:r>
            <a:endParaRPr lang="en-US" altLang="zh-CN" sz="2800" dirty="0">
              <a:effectLst/>
            </a:endParaRPr>
          </a:p>
          <a:p>
            <a:endParaRPr lang="en-US" altLang="zh-CN" sz="2800" dirty="0"/>
          </a:p>
          <a:p>
            <a:pPr marL="457200" indent="-457200">
              <a:buFont typeface="Arial" panose="020B0604020202020204" pitchFamily="34" charset="0"/>
              <a:buChar char="•"/>
            </a:pPr>
            <a:r>
              <a:rPr lang="en-US" altLang="zh-CN" sz="2800" dirty="0">
                <a:effectLst/>
              </a:rPr>
              <a:t>CAS</a:t>
            </a:r>
            <a:r>
              <a:rPr lang="zh-CN" altLang="en-US" sz="2800" dirty="0">
                <a:effectLst/>
              </a:rPr>
              <a:t>校验</a:t>
            </a:r>
            <a:endParaRPr lang="en-US" altLang="zh-CN" sz="2800" dirty="0">
              <a:effectLst/>
            </a:endParaRPr>
          </a:p>
          <a:p>
            <a:pPr marL="457200" indent="-457200">
              <a:buFont typeface="Arial" panose="020B0604020202020204" pitchFamily="34" charset="0"/>
              <a:buChar char="•"/>
            </a:pPr>
            <a:r>
              <a:rPr lang="zh-CN" altLang="en-US" sz="2800" dirty="0"/>
              <a:t>幂等 </a:t>
            </a:r>
            <a:r>
              <a:rPr lang="en-US" altLang="zh-CN" sz="2800" dirty="0"/>
              <a:t>&amp; </a:t>
            </a:r>
            <a:r>
              <a:rPr lang="zh-CN" altLang="en-US" sz="2800" dirty="0"/>
              <a:t>异常补偿</a:t>
            </a:r>
            <a:endParaRPr lang="en-US" altLang="zh-CN" sz="2800" dirty="0"/>
          </a:p>
          <a:p>
            <a:pPr marL="457200" indent="-457200">
              <a:buFont typeface="Arial" panose="020B0604020202020204" pitchFamily="34" charset="0"/>
              <a:buChar char="•"/>
            </a:pPr>
            <a:r>
              <a:rPr lang="zh-CN" altLang="en-US" sz="2800" dirty="0">
                <a:effectLst/>
              </a:rPr>
              <a:t>对账</a:t>
            </a:r>
            <a:endParaRPr lang="en-US" altLang="zh-CN" sz="2800" dirty="0">
              <a:effectLst/>
            </a:endParaRPr>
          </a:p>
          <a:p>
            <a:pPr marL="457200" indent="-457200">
              <a:buFont typeface="Arial" panose="020B0604020202020204" pitchFamily="34" charset="0"/>
              <a:buChar char="•"/>
            </a:pPr>
            <a:r>
              <a:rPr lang="zh-CN" altLang="en-US" sz="2800" dirty="0"/>
              <a:t>准实时对账</a:t>
            </a:r>
            <a:endParaRPr lang="zh-CN" altLang="en-US" sz="2800" dirty="0">
              <a:effectLst/>
            </a:endParaRPr>
          </a:p>
        </p:txBody>
      </p:sp>
    </p:spTree>
    <p:extLst>
      <p:ext uri="{BB962C8B-B14F-4D97-AF65-F5344CB8AC3E}">
        <p14:creationId xmlns:p14="http://schemas.microsoft.com/office/powerpoint/2010/main" val="172483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6598281"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核心模块设计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支付模块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服务治理</a:t>
            </a:r>
          </a:p>
        </p:txBody>
      </p:sp>
      <p:sp>
        <p:nvSpPr>
          <p:cNvPr id="6" name="Rectangle 2">
            <a:extLst>
              <a:ext uri="{FF2B5EF4-FFF2-40B4-BE49-F238E27FC236}">
                <a16:creationId xmlns:a16="http://schemas.microsoft.com/office/drawing/2014/main" id="{39C8EA27-5859-1942-78D1-7FE461681B95}"/>
              </a:ext>
            </a:extLst>
          </p:cNvPr>
          <p:cNvSpPr>
            <a:spLocks noChangeArrowheads="1"/>
          </p:cNvSpPr>
          <p:nvPr/>
        </p:nvSpPr>
        <p:spPr bwMode="auto">
          <a:xfrm>
            <a:off x="2857500" y="8912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F52FAEE4-EE70-E0FA-B7B8-DC0B38DFC7B4}"/>
              </a:ext>
            </a:extLst>
          </p:cNvPr>
          <p:cNvSpPr txBox="1"/>
          <p:nvPr/>
        </p:nvSpPr>
        <p:spPr>
          <a:xfrm>
            <a:off x="426720" y="1251356"/>
            <a:ext cx="10353040" cy="2554545"/>
          </a:xfrm>
          <a:prstGeom prst="rect">
            <a:avLst/>
          </a:prstGeom>
          <a:noFill/>
        </p:spPr>
        <p:txBody>
          <a:bodyPr wrap="square">
            <a:spAutoFit/>
          </a:bodyPr>
          <a:lstStyle/>
          <a:p>
            <a:r>
              <a:rPr lang="en-US" sz="4000" b="1" dirty="0" err="1"/>
              <a:t>CAS校验</a:t>
            </a:r>
            <a:endParaRPr lang="en-US" sz="4000" b="1" dirty="0"/>
          </a:p>
          <a:p>
            <a:r>
              <a:rPr lang="en-US" sz="2400" dirty="0" err="1"/>
              <a:t>交易核心、支付核心通过状态CAS防止并发</a:t>
            </a:r>
            <a:endParaRPr lang="en-US" sz="2400" dirty="0"/>
          </a:p>
          <a:p>
            <a:endParaRPr lang="en-US" sz="2400" dirty="0"/>
          </a:p>
          <a:p>
            <a:endParaRPr lang="en-US" sz="2400" dirty="0"/>
          </a:p>
          <a:p>
            <a:r>
              <a:rPr lang="en-US" sz="2400" dirty="0" err="1"/>
              <a:t>基于KVstore的分布式缓存锁</a:t>
            </a:r>
            <a:endParaRPr lang="en-US" sz="2400" dirty="0"/>
          </a:p>
          <a:p>
            <a:r>
              <a:rPr lang="en-US" sz="2400" dirty="0" err="1"/>
              <a:t>解决重复支付问题</a:t>
            </a:r>
            <a:endParaRPr lang="en-US" sz="2400" dirty="0"/>
          </a:p>
        </p:txBody>
      </p:sp>
      <p:pic>
        <p:nvPicPr>
          <p:cNvPr id="12291" name="Picture 3" descr="image-20200608144426800">
            <a:extLst>
              <a:ext uri="{FF2B5EF4-FFF2-40B4-BE49-F238E27FC236}">
                <a16:creationId xmlns:a16="http://schemas.microsoft.com/office/drawing/2014/main" id="{3CF380F4-E7C8-90E0-D75F-9C54EC8AB7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7462" y="1624012"/>
            <a:ext cx="5172075"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55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3251211"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02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设计目标</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功能目标</a:t>
            </a:r>
          </a:p>
        </p:txBody>
      </p:sp>
      <p:sp>
        <p:nvSpPr>
          <p:cNvPr id="5" name="文本框 4">
            <a:extLst>
              <a:ext uri="{FF2B5EF4-FFF2-40B4-BE49-F238E27FC236}">
                <a16:creationId xmlns:a16="http://schemas.microsoft.com/office/drawing/2014/main" id="{820A28A9-7690-493A-B105-5BC308C88159}"/>
              </a:ext>
            </a:extLst>
          </p:cNvPr>
          <p:cNvSpPr txBox="1"/>
          <p:nvPr/>
        </p:nvSpPr>
        <p:spPr>
          <a:xfrm>
            <a:off x="6144994" y="1013527"/>
            <a:ext cx="5368366" cy="2585323"/>
          </a:xfrm>
          <a:prstGeom prst="rect">
            <a:avLst/>
          </a:prstGeom>
          <a:noFill/>
        </p:spPr>
        <p:txBody>
          <a:bodyPr wrap="square" rtlCol="0">
            <a:spAutoFit/>
          </a:bodyPr>
          <a:lstStyle/>
          <a:p>
            <a:endParaRPr lang="en-US" altLang="zh-CN" dirty="0">
              <a:latin typeface="华文楷体" panose="02010600040101010101" pitchFamily="2" charset="-122"/>
              <a:ea typeface="华文楷体" panose="02010600040101010101" pitchFamily="2" charset="-122"/>
            </a:endParaRPr>
          </a:p>
          <a:p>
            <a:pPr>
              <a:buFont typeface="Arial" panose="020B0604020202020204" pitchFamily="34" charset="0"/>
              <a:buChar char="•"/>
            </a:pPr>
            <a:r>
              <a:rPr lang="zh-CN" altLang="en-US" dirty="0">
                <a:effectLst/>
              </a:rPr>
              <a:t>提供产品目录功能，允许商家按照不同的分类和标签组织和展示商品。</a:t>
            </a:r>
          </a:p>
          <a:p>
            <a:pPr>
              <a:buFont typeface="Arial" panose="020B0604020202020204" pitchFamily="34" charset="0"/>
              <a:buChar char="•"/>
            </a:pPr>
            <a:r>
              <a:rPr lang="zh-CN" altLang="en-US" dirty="0">
                <a:effectLst/>
              </a:rPr>
              <a:t>提供购物中心，包括购物车、支付和结算功能，以确保顺畅的购物体验。</a:t>
            </a:r>
          </a:p>
          <a:p>
            <a:pPr>
              <a:buFont typeface="Arial" panose="020B0604020202020204" pitchFamily="34" charset="0"/>
              <a:buChar char="•"/>
            </a:pPr>
            <a:r>
              <a:rPr lang="zh-CN" altLang="en-US" dirty="0">
                <a:effectLst/>
              </a:rPr>
              <a:t>提供订单管理功能，帮助商家追踪和管理订单，包括订单确认、发货和退款等操作。</a:t>
            </a:r>
          </a:p>
          <a:p>
            <a:pPr>
              <a:buFont typeface="Arial" panose="020B0604020202020204" pitchFamily="34" charset="0"/>
              <a:buChar char="•"/>
            </a:pPr>
            <a:r>
              <a:rPr lang="zh-CN" altLang="en-US" dirty="0">
                <a:effectLst/>
              </a:rPr>
              <a:t>集成物流跟踪功能，以提供实时的物流信息和订单配送状态的查看。</a:t>
            </a:r>
          </a:p>
        </p:txBody>
      </p:sp>
      <p:sp>
        <p:nvSpPr>
          <p:cNvPr id="7" name="矩形 6">
            <a:extLst>
              <a:ext uri="{FF2B5EF4-FFF2-40B4-BE49-F238E27FC236}">
                <a16:creationId xmlns:a16="http://schemas.microsoft.com/office/drawing/2014/main" id="{D00FCE49-AAB0-4222-827B-A4F21A91FEFC}"/>
              </a:ext>
            </a:extLst>
          </p:cNvPr>
          <p:cNvSpPr/>
          <p:nvPr/>
        </p:nvSpPr>
        <p:spPr>
          <a:xfrm>
            <a:off x="394757" y="863589"/>
            <a:ext cx="1413568" cy="460990"/>
          </a:xfrm>
          <a:prstGeom prst="rect">
            <a:avLst/>
          </a:prstGeom>
          <a:solidFill>
            <a:srgbClr val="017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建站功能</a:t>
            </a:r>
          </a:p>
        </p:txBody>
      </p:sp>
      <p:sp>
        <p:nvSpPr>
          <p:cNvPr id="15" name="矩形 14">
            <a:extLst>
              <a:ext uri="{FF2B5EF4-FFF2-40B4-BE49-F238E27FC236}">
                <a16:creationId xmlns:a16="http://schemas.microsoft.com/office/drawing/2014/main" id="{EFBB745A-7B4C-450C-AF74-0F8CACDAD3FD}"/>
              </a:ext>
            </a:extLst>
          </p:cNvPr>
          <p:cNvSpPr/>
          <p:nvPr/>
        </p:nvSpPr>
        <p:spPr>
          <a:xfrm>
            <a:off x="332509" y="3763021"/>
            <a:ext cx="1413568" cy="460990"/>
          </a:xfrm>
          <a:prstGeom prst="rect">
            <a:avLst/>
          </a:prstGeom>
          <a:solidFill>
            <a:srgbClr val="017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华文楷体" panose="02010600040101010101" pitchFamily="2" charset="-122"/>
                <a:ea typeface="华文楷体" panose="02010600040101010101" pitchFamily="2" charset="-122"/>
              </a:rPr>
              <a:t>售卖功能</a:t>
            </a:r>
            <a:endParaRPr lang="zh-CN" altLang="en-US" sz="1400" dirty="0"/>
          </a:p>
        </p:txBody>
      </p:sp>
      <p:sp>
        <p:nvSpPr>
          <p:cNvPr id="19" name="矩形 18">
            <a:extLst>
              <a:ext uri="{FF2B5EF4-FFF2-40B4-BE49-F238E27FC236}">
                <a16:creationId xmlns:a16="http://schemas.microsoft.com/office/drawing/2014/main" id="{6C852883-D4E9-4317-B0DE-1108821F062C}"/>
              </a:ext>
            </a:extLst>
          </p:cNvPr>
          <p:cNvSpPr/>
          <p:nvPr/>
        </p:nvSpPr>
        <p:spPr>
          <a:xfrm>
            <a:off x="6246974" y="827927"/>
            <a:ext cx="1413568" cy="460990"/>
          </a:xfrm>
          <a:prstGeom prst="rect">
            <a:avLst/>
          </a:prstGeom>
          <a:solidFill>
            <a:srgbClr val="017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电商中心功能</a:t>
            </a:r>
          </a:p>
        </p:txBody>
      </p:sp>
      <p:sp>
        <p:nvSpPr>
          <p:cNvPr id="6" name="文本框 5">
            <a:extLst>
              <a:ext uri="{FF2B5EF4-FFF2-40B4-BE49-F238E27FC236}">
                <a16:creationId xmlns:a16="http://schemas.microsoft.com/office/drawing/2014/main" id="{4DBB5964-2FE3-911C-76D8-12683E6428D1}"/>
              </a:ext>
            </a:extLst>
          </p:cNvPr>
          <p:cNvSpPr txBox="1"/>
          <p:nvPr/>
        </p:nvSpPr>
        <p:spPr>
          <a:xfrm>
            <a:off x="277862" y="1383657"/>
            <a:ext cx="5368366" cy="2031325"/>
          </a:xfrm>
          <a:prstGeom prst="rect">
            <a:avLst/>
          </a:prstGeom>
          <a:noFill/>
        </p:spPr>
        <p:txBody>
          <a:bodyPr wrap="square" rtlCol="0">
            <a:spAutoFit/>
          </a:bodyPr>
          <a:lstStyle/>
          <a:p>
            <a:endParaRPr lang="en-US" altLang="zh-CN" dirty="0">
              <a:latin typeface="华文楷体" panose="02010600040101010101" pitchFamily="2" charset="-122"/>
              <a:ea typeface="华文楷体" panose="02010600040101010101" pitchFamily="2" charset="-122"/>
            </a:endParaRPr>
          </a:p>
          <a:p>
            <a:pPr>
              <a:buFont typeface="Arial" panose="020B0604020202020204" pitchFamily="34" charset="0"/>
              <a:buChar char="•"/>
            </a:pPr>
            <a:r>
              <a:rPr lang="zh-CN" altLang="en-US" dirty="0">
                <a:effectLst/>
              </a:rPr>
              <a:t>提供易用的界面和工具，帮助商家快速建立自己的独立站。</a:t>
            </a:r>
          </a:p>
          <a:p>
            <a:pPr>
              <a:buFont typeface="Arial" panose="020B0604020202020204" pitchFamily="34" charset="0"/>
              <a:buChar char="•"/>
            </a:pPr>
            <a:r>
              <a:rPr lang="zh-CN" altLang="en-US" dirty="0">
                <a:effectLst/>
              </a:rPr>
              <a:t>提供多种主题和模板选择，以满足不同品牌形象和风格的需求。</a:t>
            </a:r>
          </a:p>
          <a:p>
            <a:pPr>
              <a:buFont typeface="Arial" panose="020B0604020202020204" pitchFamily="34" charset="0"/>
              <a:buChar char="•"/>
            </a:pPr>
            <a:r>
              <a:rPr lang="zh-CN" altLang="en-US" dirty="0">
                <a:effectLst/>
              </a:rPr>
              <a:t>支持商品管理，包括添加、编辑和上架商品，以及对商品信息的维护和更新。</a:t>
            </a:r>
          </a:p>
        </p:txBody>
      </p:sp>
      <p:sp>
        <p:nvSpPr>
          <p:cNvPr id="11" name="文本框 10">
            <a:extLst>
              <a:ext uri="{FF2B5EF4-FFF2-40B4-BE49-F238E27FC236}">
                <a16:creationId xmlns:a16="http://schemas.microsoft.com/office/drawing/2014/main" id="{A2720544-03DF-94E2-CBFE-E20E91EEA9A6}"/>
              </a:ext>
            </a:extLst>
          </p:cNvPr>
          <p:cNvSpPr txBox="1"/>
          <p:nvPr/>
        </p:nvSpPr>
        <p:spPr>
          <a:xfrm>
            <a:off x="101896" y="4632680"/>
            <a:ext cx="5544332" cy="1754326"/>
          </a:xfrm>
          <a:prstGeom prst="rect">
            <a:avLst/>
          </a:prstGeom>
          <a:noFill/>
        </p:spPr>
        <p:txBody>
          <a:bodyPr wrap="square">
            <a:spAutoFit/>
          </a:bodyPr>
          <a:lstStyle/>
          <a:p>
            <a:pPr>
              <a:buFont typeface="Arial" panose="020B0604020202020204" pitchFamily="34" charset="0"/>
              <a:buChar char="•"/>
            </a:pPr>
            <a:r>
              <a:rPr lang="zh-CN" altLang="en-US" dirty="0">
                <a:effectLst/>
              </a:rPr>
              <a:t>提供价格管理功能，允许商家设置商品的定价、促销活动和折扣等策略。</a:t>
            </a:r>
          </a:p>
          <a:p>
            <a:pPr>
              <a:buFont typeface="Arial" panose="020B0604020202020204" pitchFamily="34" charset="0"/>
              <a:buChar char="•"/>
            </a:pPr>
            <a:r>
              <a:rPr lang="zh-CN" altLang="en-US" dirty="0">
                <a:effectLst/>
              </a:rPr>
              <a:t>支持库存管理，帮助商家实时监控商品库存情况，并自动更新库存数量。</a:t>
            </a:r>
          </a:p>
          <a:p>
            <a:pPr>
              <a:buFont typeface="Arial" panose="020B0604020202020204" pitchFamily="34" charset="0"/>
              <a:buChar char="•"/>
            </a:pPr>
            <a:r>
              <a:rPr lang="zh-CN" altLang="en-US" dirty="0">
                <a:effectLst/>
              </a:rPr>
              <a:t>提供库存预警功能，当商品库存接近或低于设定的阈值时，及时通知商家进行补货。</a:t>
            </a:r>
          </a:p>
        </p:txBody>
      </p:sp>
      <p:sp>
        <p:nvSpPr>
          <p:cNvPr id="16" name="矩形 15">
            <a:extLst>
              <a:ext uri="{FF2B5EF4-FFF2-40B4-BE49-F238E27FC236}">
                <a16:creationId xmlns:a16="http://schemas.microsoft.com/office/drawing/2014/main" id="{3E54BC63-4D60-E108-19EE-522DA5FBD86B}"/>
              </a:ext>
            </a:extLst>
          </p:cNvPr>
          <p:cNvSpPr/>
          <p:nvPr/>
        </p:nvSpPr>
        <p:spPr>
          <a:xfrm>
            <a:off x="6246974" y="3763021"/>
            <a:ext cx="1413568" cy="460990"/>
          </a:xfrm>
          <a:prstGeom prst="rect">
            <a:avLst/>
          </a:prstGeom>
          <a:solidFill>
            <a:srgbClr val="017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营销功能</a:t>
            </a:r>
          </a:p>
        </p:txBody>
      </p:sp>
      <p:sp>
        <p:nvSpPr>
          <p:cNvPr id="24" name="文本框 23">
            <a:extLst>
              <a:ext uri="{FF2B5EF4-FFF2-40B4-BE49-F238E27FC236}">
                <a16:creationId xmlns:a16="http://schemas.microsoft.com/office/drawing/2014/main" id="{FBD4954C-AC7B-394A-8D15-0213AE16D860}"/>
              </a:ext>
            </a:extLst>
          </p:cNvPr>
          <p:cNvSpPr txBox="1"/>
          <p:nvPr/>
        </p:nvSpPr>
        <p:spPr>
          <a:xfrm>
            <a:off x="6096000" y="4606702"/>
            <a:ext cx="5368366" cy="1754326"/>
          </a:xfrm>
          <a:prstGeom prst="rect">
            <a:avLst/>
          </a:prstGeom>
          <a:noFill/>
        </p:spPr>
        <p:txBody>
          <a:bodyPr wrap="square">
            <a:spAutoFit/>
          </a:bodyPr>
          <a:lstStyle/>
          <a:p>
            <a:pPr>
              <a:buFont typeface="Arial" panose="020B0604020202020204" pitchFamily="34" charset="0"/>
              <a:buChar char="•"/>
            </a:pPr>
            <a:r>
              <a:rPr lang="zh-CN" altLang="en-US" dirty="0">
                <a:effectLst/>
              </a:rPr>
              <a:t>集成</a:t>
            </a:r>
            <a:r>
              <a:rPr lang="en-US" altLang="zh-CN" dirty="0">
                <a:effectLst/>
              </a:rPr>
              <a:t>Facebook</a:t>
            </a:r>
            <a:r>
              <a:rPr lang="zh-CN" altLang="en-US" dirty="0">
                <a:effectLst/>
              </a:rPr>
              <a:t>广告功能，帮助商家在</a:t>
            </a:r>
            <a:r>
              <a:rPr lang="en-US" altLang="zh-CN" dirty="0">
                <a:effectLst/>
              </a:rPr>
              <a:t>Facebook</a:t>
            </a:r>
            <a:r>
              <a:rPr lang="zh-CN" altLang="en-US" dirty="0">
                <a:effectLst/>
              </a:rPr>
              <a:t>平台上进行广告投放和推广活动，增加品牌曝光和吸引潜在买家。</a:t>
            </a:r>
          </a:p>
          <a:p>
            <a:pPr>
              <a:buFont typeface="Arial" panose="020B0604020202020204" pitchFamily="34" charset="0"/>
              <a:buChar char="•"/>
            </a:pPr>
            <a:r>
              <a:rPr lang="zh-CN" altLang="en-US" dirty="0">
                <a:effectLst/>
              </a:rPr>
              <a:t>集成</a:t>
            </a:r>
            <a:r>
              <a:rPr lang="en-US" altLang="zh-CN" dirty="0">
                <a:effectLst/>
              </a:rPr>
              <a:t>Google</a:t>
            </a:r>
            <a:r>
              <a:rPr lang="zh-CN" altLang="en-US" dirty="0">
                <a:effectLst/>
              </a:rPr>
              <a:t>智慧营销功能，利用</a:t>
            </a:r>
            <a:r>
              <a:rPr lang="en-US" altLang="zh-CN" dirty="0">
                <a:effectLst/>
              </a:rPr>
              <a:t>Google</a:t>
            </a:r>
            <a:r>
              <a:rPr lang="zh-CN" altLang="en-US" dirty="0">
                <a:effectLst/>
              </a:rPr>
              <a:t>的广告技术和智能推荐算法，帮助商家优化广告投放效果，提升广告转化率。</a:t>
            </a:r>
          </a:p>
        </p:txBody>
      </p:sp>
    </p:spTree>
    <p:extLst>
      <p:ext uri="{BB962C8B-B14F-4D97-AF65-F5344CB8AC3E}">
        <p14:creationId xmlns:p14="http://schemas.microsoft.com/office/powerpoint/2010/main" val="1347954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6598281"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核心模块设计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支付模块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服务治理</a:t>
            </a:r>
          </a:p>
        </p:txBody>
      </p:sp>
      <p:sp>
        <p:nvSpPr>
          <p:cNvPr id="6" name="Rectangle 2">
            <a:extLst>
              <a:ext uri="{FF2B5EF4-FFF2-40B4-BE49-F238E27FC236}">
                <a16:creationId xmlns:a16="http://schemas.microsoft.com/office/drawing/2014/main" id="{39C8EA27-5859-1942-78D1-7FE461681B95}"/>
              </a:ext>
            </a:extLst>
          </p:cNvPr>
          <p:cNvSpPr>
            <a:spLocks noChangeArrowheads="1"/>
          </p:cNvSpPr>
          <p:nvPr/>
        </p:nvSpPr>
        <p:spPr bwMode="auto">
          <a:xfrm>
            <a:off x="2857500" y="8912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266" name="Picture 2">
            <a:extLst>
              <a:ext uri="{FF2B5EF4-FFF2-40B4-BE49-F238E27FC236}">
                <a16:creationId xmlns:a16="http://schemas.microsoft.com/office/drawing/2014/main" id="{6AC7A960-5289-92D1-E38A-B8AEEDBF20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0295" y="822960"/>
            <a:ext cx="2960708" cy="52120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6B84285-1C43-C2A8-2148-D5328729A04E}"/>
              </a:ext>
            </a:extLst>
          </p:cNvPr>
          <p:cNvSpPr txBox="1"/>
          <p:nvPr/>
        </p:nvSpPr>
        <p:spPr>
          <a:xfrm>
            <a:off x="558800" y="1223903"/>
            <a:ext cx="6096000" cy="2123658"/>
          </a:xfrm>
          <a:prstGeom prst="rect">
            <a:avLst/>
          </a:prstGeom>
          <a:noFill/>
        </p:spPr>
        <p:txBody>
          <a:bodyPr wrap="square">
            <a:spAutoFit/>
          </a:bodyPr>
          <a:lstStyle/>
          <a:p>
            <a:r>
              <a:rPr lang="zh-CN" altLang="en-US" sz="3600" b="1" dirty="0">
                <a:effectLst/>
              </a:rPr>
              <a:t>幂等 </a:t>
            </a:r>
            <a:r>
              <a:rPr lang="en-US" altLang="zh-CN" sz="3600" b="1" dirty="0">
                <a:effectLst/>
              </a:rPr>
              <a:t>&amp; </a:t>
            </a:r>
            <a:r>
              <a:rPr lang="zh-CN" altLang="en-US" sz="3600" b="1" dirty="0">
                <a:effectLst/>
              </a:rPr>
              <a:t>异常补偿</a:t>
            </a:r>
          </a:p>
          <a:p>
            <a:r>
              <a:rPr lang="zh-CN" altLang="en-US" sz="2400" dirty="0">
                <a:effectLst/>
              </a:rPr>
              <a:t>全链路接口保持幂等</a:t>
            </a:r>
          </a:p>
          <a:p>
            <a:r>
              <a:rPr lang="zh-CN" altLang="en-US" sz="2400" dirty="0">
                <a:effectLst/>
              </a:rPr>
              <a:t>超时、网络异常等问题</a:t>
            </a:r>
          </a:p>
          <a:p>
            <a:pPr>
              <a:buFont typeface="Arial" panose="020B0604020202020204" pitchFamily="34" charset="0"/>
              <a:buChar char="•"/>
            </a:pPr>
            <a:r>
              <a:rPr lang="zh-CN" altLang="en-US" sz="2400" dirty="0">
                <a:effectLst/>
              </a:rPr>
              <a:t>基于</a:t>
            </a:r>
            <a:r>
              <a:rPr lang="zh-CN" altLang="en-US" sz="2400" dirty="0"/>
              <a:t>消息中间件</a:t>
            </a:r>
            <a:r>
              <a:rPr lang="en-US" altLang="zh-CN" sz="2400" dirty="0">
                <a:effectLst/>
              </a:rPr>
              <a:t>Corgi</a:t>
            </a:r>
            <a:r>
              <a:rPr lang="zh-CN" altLang="en-US" sz="2400" dirty="0">
                <a:effectLst/>
              </a:rPr>
              <a:t>准实时补偿</a:t>
            </a:r>
          </a:p>
          <a:p>
            <a:pPr>
              <a:buFont typeface="Arial" panose="020B0604020202020204" pitchFamily="34" charset="0"/>
              <a:buChar char="•"/>
            </a:pPr>
            <a:r>
              <a:rPr lang="zh-CN" altLang="en-US" sz="2400" dirty="0">
                <a:effectLst/>
              </a:rPr>
              <a:t>异常表补偿</a:t>
            </a:r>
          </a:p>
        </p:txBody>
      </p:sp>
    </p:spTree>
    <p:extLst>
      <p:ext uri="{BB962C8B-B14F-4D97-AF65-F5344CB8AC3E}">
        <p14:creationId xmlns:p14="http://schemas.microsoft.com/office/powerpoint/2010/main" val="1681788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6598281"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核心模块设计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支付模块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服务治理</a:t>
            </a:r>
          </a:p>
        </p:txBody>
      </p:sp>
      <p:sp>
        <p:nvSpPr>
          <p:cNvPr id="6" name="Rectangle 2">
            <a:extLst>
              <a:ext uri="{FF2B5EF4-FFF2-40B4-BE49-F238E27FC236}">
                <a16:creationId xmlns:a16="http://schemas.microsoft.com/office/drawing/2014/main" id="{39C8EA27-5859-1942-78D1-7FE461681B95}"/>
              </a:ext>
            </a:extLst>
          </p:cNvPr>
          <p:cNvSpPr>
            <a:spLocks noChangeArrowheads="1"/>
          </p:cNvSpPr>
          <p:nvPr/>
        </p:nvSpPr>
        <p:spPr bwMode="auto">
          <a:xfrm>
            <a:off x="2857500" y="8912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TextBox 4">
            <a:extLst>
              <a:ext uri="{FF2B5EF4-FFF2-40B4-BE49-F238E27FC236}">
                <a16:creationId xmlns:a16="http://schemas.microsoft.com/office/drawing/2014/main" id="{921A2C50-7A37-625F-40D3-C8F6CBCD672E}"/>
              </a:ext>
            </a:extLst>
          </p:cNvPr>
          <p:cNvSpPr txBox="1"/>
          <p:nvPr/>
        </p:nvSpPr>
        <p:spPr>
          <a:xfrm>
            <a:off x="332509" y="891251"/>
            <a:ext cx="6096000" cy="1661993"/>
          </a:xfrm>
          <a:prstGeom prst="rect">
            <a:avLst/>
          </a:prstGeom>
          <a:noFill/>
        </p:spPr>
        <p:txBody>
          <a:bodyPr wrap="square">
            <a:spAutoFit/>
          </a:bodyPr>
          <a:lstStyle/>
          <a:p>
            <a:r>
              <a:rPr lang="zh-CN" altLang="en-US" sz="4800" b="1" dirty="0">
                <a:effectLst/>
              </a:rPr>
              <a:t>对账</a:t>
            </a:r>
          </a:p>
          <a:p>
            <a:r>
              <a:rPr lang="zh-CN" altLang="en-US" dirty="0">
                <a:effectLst/>
              </a:rPr>
              <a:t>对账是数据一致性最后一道防护</a:t>
            </a:r>
          </a:p>
          <a:p>
            <a:r>
              <a:rPr lang="zh-CN" altLang="en-US" dirty="0">
                <a:effectLst/>
              </a:rPr>
              <a:t>内部业务准实时对账</a:t>
            </a:r>
          </a:p>
          <a:p>
            <a:r>
              <a:rPr lang="en-US" altLang="zh-CN" dirty="0">
                <a:effectLst/>
              </a:rPr>
              <a:t>T+1</a:t>
            </a:r>
            <a:r>
              <a:rPr lang="zh-CN" altLang="en-US" dirty="0">
                <a:effectLst/>
              </a:rPr>
              <a:t>基于账单，内外对账</a:t>
            </a:r>
          </a:p>
        </p:txBody>
      </p:sp>
      <p:sp>
        <p:nvSpPr>
          <p:cNvPr id="8" name="TextBox 7">
            <a:extLst>
              <a:ext uri="{FF2B5EF4-FFF2-40B4-BE49-F238E27FC236}">
                <a16:creationId xmlns:a16="http://schemas.microsoft.com/office/drawing/2014/main" id="{9F1E9465-3F89-53A6-9C0F-D0414C5B0AAE}"/>
              </a:ext>
            </a:extLst>
          </p:cNvPr>
          <p:cNvSpPr txBox="1"/>
          <p:nvPr/>
        </p:nvSpPr>
        <p:spPr>
          <a:xfrm>
            <a:off x="4318000" y="1028343"/>
            <a:ext cx="6096000" cy="5355312"/>
          </a:xfrm>
          <a:prstGeom prst="rect">
            <a:avLst/>
          </a:prstGeom>
          <a:noFill/>
        </p:spPr>
        <p:txBody>
          <a:bodyPr wrap="square">
            <a:spAutoFit/>
          </a:bodyPr>
          <a:lstStyle/>
          <a:p>
            <a:r>
              <a:rPr lang="zh-CN" altLang="en-US" dirty="0">
                <a:effectLst/>
              </a:rPr>
              <a:t>对账可能涉及到以下几个方面：</a:t>
            </a:r>
          </a:p>
          <a:p>
            <a:pPr>
              <a:buFont typeface="+mj-lt"/>
              <a:buAutoNum type="arabicPeriod"/>
            </a:pPr>
            <a:r>
              <a:rPr lang="zh-CN" altLang="en-US" b="1" dirty="0">
                <a:effectLst/>
              </a:rPr>
              <a:t>内部对账</a:t>
            </a:r>
            <a:r>
              <a:rPr lang="zh-CN" altLang="en-US" dirty="0">
                <a:effectLst/>
              </a:rPr>
              <a:t>：这是指在</a:t>
            </a:r>
            <a:r>
              <a:rPr lang="zh-CN" altLang="en-US" dirty="0">
                <a:solidFill>
                  <a:srgbClr val="FF0000"/>
                </a:solidFill>
                <a:effectLst/>
              </a:rPr>
              <a:t>同一支付系统内部</a:t>
            </a:r>
            <a:r>
              <a:rPr lang="zh-CN" altLang="en-US" dirty="0">
                <a:effectLst/>
              </a:rPr>
              <a:t>，比较不同模块或部分的数据。例如，一个系统可能有一个处理支付请求的模块和一个处理支付结果的模块。这两个模块的数据应该是一致的。如果不一致，可能表示存在问题，例如处理错误或者系统错误。</a:t>
            </a:r>
            <a:endParaRPr lang="en-US" altLang="zh-CN" dirty="0">
              <a:effectLst/>
            </a:endParaRPr>
          </a:p>
          <a:p>
            <a:pPr>
              <a:buFont typeface="+mj-lt"/>
              <a:buAutoNum type="arabicPeriod"/>
            </a:pPr>
            <a:endParaRPr lang="zh-CN" altLang="en-US" b="1" dirty="0">
              <a:effectLst/>
            </a:endParaRPr>
          </a:p>
          <a:p>
            <a:pPr>
              <a:buFont typeface="+mj-lt"/>
              <a:buAutoNum type="arabicPeriod"/>
            </a:pPr>
            <a:r>
              <a:rPr lang="zh-CN" altLang="en-US" b="1" dirty="0">
                <a:effectLst/>
              </a:rPr>
              <a:t>外部对账</a:t>
            </a:r>
            <a:r>
              <a:rPr lang="zh-CN" altLang="en-US" dirty="0">
                <a:effectLst/>
              </a:rPr>
              <a:t>：这是指</a:t>
            </a:r>
            <a:r>
              <a:rPr lang="zh-CN" altLang="en-US" dirty="0">
                <a:solidFill>
                  <a:srgbClr val="FF0000"/>
                </a:solidFill>
                <a:effectLst/>
              </a:rPr>
              <a:t>比较支付系统的数据和外部系统</a:t>
            </a:r>
            <a:r>
              <a:rPr lang="zh-CN" altLang="en-US" dirty="0">
                <a:effectLst/>
              </a:rPr>
              <a:t>（如银行或其他支付服务提供商）的数据。例如，支付系统可能发送一个支付请求给银行，然后接收银行的支付结果。支付系统内部的数据应该和银行的数据一致。如果不一致，可能表示存在问题，例如网络问题、银行的处理错误，或者支付系统的处理错误。</a:t>
            </a:r>
            <a:endParaRPr lang="en-US" altLang="zh-CN" dirty="0">
              <a:effectLst/>
            </a:endParaRPr>
          </a:p>
          <a:p>
            <a:pPr>
              <a:buFont typeface="+mj-lt"/>
              <a:buAutoNum type="arabicPeriod"/>
            </a:pPr>
            <a:endParaRPr lang="zh-CN" altLang="en-US" dirty="0">
              <a:effectLst/>
            </a:endParaRPr>
          </a:p>
          <a:p>
            <a:pPr>
              <a:buFont typeface="+mj-lt"/>
              <a:buAutoNum type="arabicPeriod"/>
            </a:pPr>
            <a:r>
              <a:rPr lang="zh-CN" altLang="en-US" b="1" dirty="0">
                <a:effectLst/>
              </a:rPr>
              <a:t>用户对账</a:t>
            </a:r>
            <a:r>
              <a:rPr lang="zh-CN" altLang="en-US" dirty="0">
                <a:effectLst/>
              </a:rPr>
              <a:t>：这是指</a:t>
            </a:r>
            <a:r>
              <a:rPr lang="zh-CN" altLang="en-US" dirty="0">
                <a:solidFill>
                  <a:srgbClr val="FF0000"/>
                </a:solidFill>
                <a:effectLst/>
              </a:rPr>
              <a:t>比较支付系统的数据和用户的记录</a:t>
            </a:r>
            <a:r>
              <a:rPr lang="zh-CN" altLang="en-US" dirty="0">
                <a:effectLst/>
              </a:rPr>
              <a:t>。例如，用户可能在支付系统中发起一个支付请求，然后确认支付结果。支付系统的数据应该和用户的记录一致。如果不一致，可能表示存在问题，例如用户操作错误、支付系统的处理错误，或者其他问题。</a:t>
            </a:r>
          </a:p>
        </p:txBody>
      </p:sp>
    </p:spTree>
    <p:extLst>
      <p:ext uri="{BB962C8B-B14F-4D97-AF65-F5344CB8AC3E}">
        <p14:creationId xmlns:p14="http://schemas.microsoft.com/office/powerpoint/2010/main" val="3267777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C0A89C4-D354-4D56-A041-29BEFDFC8C1D}"/>
              </a:ext>
            </a:extLst>
          </p:cNvPr>
          <p:cNvSpPr/>
          <p:nvPr/>
        </p:nvSpPr>
        <p:spPr>
          <a:xfrm>
            <a:off x="332509" y="117916"/>
            <a:ext cx="6598281"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核心模块设计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支付模块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服务治理</a:t>
            </a:r>
          </a:p>
        </p:txBody>
      </p:sp>
      <p:sp>
        <p:nvSpPr>
          <p:cNvPr id="6" name="Rectangle 2">
            <a:extLst>
              <a:ext uri="{FF2B5EF4-FFF2-40B4-BE49-F238E27FC236}">
                <a16:creationId xmlns:a16="http://schemas.microsoft.com/office/drawing/2014/main" id="{39C8EA27-5859-1942-78D1-7FE461681B95}"/>
              </a:ext>
            </a:extLst>
          </p:cNvPr>
          <p:cNvSpPr>
            <a:spLocks noChangeArrowheads="1"/>
          </p:cNvSpPr>
          <p:nvPr/>
        </p:nvSpPr>
        <p:spPr bwMode="auto">
          <a:xfrm>
            <a:off x="2857500" y="8912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3F99955F-692E-9428-E5D4-171788CB820A}"/>
              </a:ext>
            </a:extLst>
          </p:cNvPr>
          <p:cNvSpPr txBox="1"/>
          <p:nvPr/>
        </p:nvSpPr>
        <p:spPr>
          <a:xfrm>
            <a:off x="332509" y="891251"/>
            <a:ext cx="6096000" cy="861774"/>
          </a:xfrm>
          <a:prstGeom prst="rect">
            <a:avLst/>
          </a:prstGeom>
          <a:noFill/>
        </p:spPr>
        <p:txBody>
          <a:bodyPr wrap="square">
            <a:spAutoFit/>
          </a:bodyPr>
          <a:lstStyle/>
          <a:p>
            <a:r>
              <a:rPr lang="zh-CN" altLang="en-US" sz="3200" b="1" dirty="0">
                <a:effectLst/>
              </a:rPr>
              <a:t>准实时对账</a:t>
            </a:r>
          </a:p>
          <a:p>
            <a:r>
              <a:rPr lang="zh-CN" altLang="en-US" dirty="0">
                <a:effectLst/>
              </a:rPr>
              <a:t>支持多数据源，低延时</a:t>
            </a:r>
          </a:p>
        </p:txBody>
      </p:sp>
      <p:pic>
        <p:nvPicPr>
          <p:cNvPr id="27649" name="Picture 1">
            <a:extLst>
              <a:ext uri="{FF2B5EF4-FFF2-40B4-BE49-F238E27FC236}">
                <a16:creationId xmlns:a16="http://schemas.microsoft.com/office/drawing/2014/main" id="{FF2B97E8-1760-E686-B177-3BF4F62B7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9564" y="117916"/>
            <a:ext cx="4480444" cy="311734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3069D63E-FD20-D353-4CA6-C2CC8B62BF71}"/>
              </a:ext>
            </a:extLst>
          </p:cNvPr>
          <p:cNvSpPr>
            <a:spLocks noChangeArrowheads="1"/>
          </p:cNvSpPr>
          <p:nvPr/>
        </p:nvSpPr>
        <p:spPr bwMode="auto">
          <a:xfrm>
            <a:off x="3538104" y="10566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1E8E2D3C-2921-B23F-730B-09AEDD430A66}"/>
              </a:ext>
            </a:extLst>
          </p:cNvPr>
          <p:cNvSpPr txBox="1"/>
          <p:nvPr/>
        </p:nvSpPr>
        <p:spPr>
          <a:xfrm>
            <a:off x="291992" y="1918413"/>
            <a:ext cx="6718408" cy="4524315"/>
          </a:xfrm>
          <a:prstGeom prst="rect">
            <a:avLst/>
          </a:prstGeom>
          <a:noFill/>
        </p:spPr>
        <p:txBody>
          <a:bodyPr wrap="square">
            <a:spAutoFit/>
          </a:bodyPr>
          <a:lstStyle/>
          <a:p>
            <a:r>
              <a:rPr lang="en-US" dirty="0"/>
              <a:t>Data-Reconcile提供一种基于区块链的通用化数据对账解决方案，并支持对账框架动态可扩展，支持定制化开发。Data-Reconcile能够在对账不一致的情况下，找到一个可信的客观依据，从而减少因对账不平造成的排查成本。基于区块链的数据对账，不仅能解决对账不平问题，还可大幅提升对账效率，</a:t>
            </a:r>
            <a:r>
              <a:rPr lang="en-US" dirty="0">
                <a:solidFill>
                  <a:srgbClr val="FF0000"/>
                </a:solidFill>
              </a:rPr>
              <a:t>将传统的多场次或T+1对账机制提升为准实时对账</a:t>
            </a:r>
            <a:r>
              <a:rPr lang="en-US" dirty="0"/>
              <a:t>，实现“交易即对账”。</a:t>
            </a:r>
          </a:p>
          <a:p>
            <a:endParaRPr lang="en-US" dirty="0"/>
          </a:p>
          <a:p>
            <a:r>
              <a:rPr lang="en-US" altLang="zh-CN" dirty="0">
                <a:effectLst/>
              </a:rPr>
              <a:t>Data-Reconcile</a:t>
            </a:r>
            <a:r>
              <a:rPr lang="zh-CN" altLang="en-US" dirty="0">
                <a:effectLst/>
              </a:rPr>
              <a:t>抽象了交易系统通用对账流程，提供灵活可配置的区块链数据对账解决方案，支持自定义对账数据和对账格式，支持定时对账和触发对账任务，提供多种扩展点，以便对账处理模块二次开发。</a:t>
            </a:r>
          </a:p>
          <a:p>
            <a:br>
              <a:rPr lang="zh-CN" altLang="en-US" dirty="0">
                <a:effectLst/>
              </a:rPr>
            </a:br>
            <a:endParaRPr lang="zh-CN" altLang="en-US" dirty="0">
              <a:effectLst/>
            </a:endParaRPr>
          </a:p>
          <a:p>
            <a:r>
              <a:rPr lang="en-US" altLang="zh-CN" dirty="0">
                <a:effectLst/>
              </a:rPr>
              <a:t>Data-Reconcile</a:t>
            </a:r>
            <a:r>
              <a:rPr lang="zh-CN" altLang="en-US" dirty="0">
                <a:effectLst/>
              </a:rPr>
              <a:t>不仅适用于狭义上的交易对账，同样也适用于任何需要进行数据核对的业务场景。</a:t>
            </a:r>
          </a:p>
          <a:p>
            <a:endParaRPr lang="en-US" dirty="0"/>
          </a:p>
        </p:txBody>
      </p:sp>
      <p:pic>
        <p:nvPicPr>
          <p:cNvPr id="27652" name="Picture 4">
            <a:extLst>
              <a:ext uri="{FF2B5EF4-FFF2-40B4-BE49-F238E27FC236}">
                <a16:creationId xmlns:a16="http://schemas.microsoft.com/office/drawing/2014/main" id="{31BDD4CE-1CCE-689B-B699-D0732385B6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9564" y="3622739"/>
            <a:ext cx="4625340" cy="235121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2">
            <a:extLst>
              <a:ext uri="{FF2B5EF4-FFF2-40B4-BE49-F238E27FC236}">
                <a16:creationId xmlns:a16="http://schemas.microsoft.com/office/drawing/2014/main" id="{96995A14-01F0-2F47-83DA-53086376334F}"/>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661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C0A89C4-D354-4D56-A041-29BEFDFC8C1D}"/>
              </a:ext>
            </a:extLst>
          </p:cNvPr>
          <p:cNvSpPr/>
          <p:nvPr/>
        </p:nvSpPr>
        <p:spPr>
          <a:xfrm>
            <a:off x="332509" y="117916"/>
            <a:ext cx="6598281"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核心模块设计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支付模块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服务治理</a:t>
            </a:r>
          </a:p>
        </p:txBody>
      </p:sp>
      <p:sp>
        <p:nvSpPr>
          <p:cNvPr id="6" name="Rectangle 2">
            <a:extLst>
              <a:ext uri="{FF2B5EF4-FFF2-40B4-BE49-F238E27FC236}">
                <a16:creationId xmlns:a16="http://schemas.microsoft.com/office/drawing/2014/main" id="{39C8EA27-5859-1942-78D1-7FE461681B95}"/>
              </a:ext>
            </a:extLst>
          </p:cNvPr>
          <p:cNvSpPr>
            <a:spLocks noChangeArrowheads="1"/>
          </p:cNvSpPr>
          <p:nvPr/>
        </p:nvSpPr>
        <p:spPr bwMode="auto">
          <a:xfrm>
            <a:off x="2857500" y="8912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1E2DE746-9497-20D5-CA84-0E7E4E2B52A4}"/>
              </a:ext>
            </a:extLst>
          </p:cNvPr>
          <p:cNvSpPr txBox="1"/>
          <p:nvPr/>
        </p:nvSpPr>
        <p:spPr>
          <a:xfrm>
            <a:off x="619760" y="813415"/>
            <a:ext cx="8026400" cy="1323439"/>
          </a:xfrm>
          <a:prstGeom prst="rect">
            <a:avLst/>
          </a:prstGeom>
          <a:noFill/>
        </p:spPr>
        <p:txBody>
          <a:bodyPr wrap="square">
            <a:spAutoFit/>
          </a:bodyPr>
          <a:lstStyle/>
          <a:p>
            <a:r>
              <a:rPr lang="zh-CN" altLang="en-US" sz="3200" b="1" dirty="0">
                <a:effectLst/>
              </a:rPr>
              <a:t>异步化</a:t>
            </a:r>
          </a:p>
          <a:p>
            <a:r>
              <a:rPr lang="zh-CN" altLang="en-US" sz="2400" dirty="0">
                <a:effectLst/>
              </a:rPr>
              <a:t>异步化是整个交易链路的核心环节，能够兼顾支付系统的稳定性和执行效率。</a:t>
            </a:r>
          </a:p>
        </p:txBody>
      </p:sp>
      <p:cxnSp>
        <p:nvCxnSpPr>
          <p:cNvPr id="5" name="直接连接符 2">
            <a:extLst>
              <a:ext uri="{FF2B5EF4-FFF2-40B4-BE49-F238E27FC236}">
                <a16:creationId xmlns:a16="http://schemas.microsoft.com/office/drawing/2014/main" id="{84122803-45BE-8273-B2D0-A272C05260D7}"/>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39A9575-690E-AD9C-1055-27809E1291B8}"/>
              </a:ext>
            </a:extLst>
          </p:cNvPr>
          <p:cNvSpPr txBox="1"/>
          <p:nvPr/>
        </p:nvSpPr>
        <p:spPr>
          <a:xfrm>
            <a:off x="619760" y="2581255"/>
            <a:ext cx="6096000" cy="369332"/>
          </a:xfrm>
          <a:prstGeom prst="rect">
            <a:avLst/>
          </a:prstGeom>
          <a:noFill/>
        </p:spPr>
        <p:txBody>
          <a:bodyPr wrap="square">
            <a:spAutoFit/>
          </a:bodyPr>
          <a:lstStyle/>
          <a:p>
            <a:r>
              <a:rPr lang="zh-CN" altLang="en-US" b="1" dirty="0">
                <a:effectLst/>
              </a:rPr>
              <a:t>消息异步化</a:t>
            </a:r>
          </a:p>
        </p:txBody>
      </p:sp>
      <p:sp>
        <p:nvSpPr>
          <p:cNvPr id="10" name="TextBox 9">
            <a:extLst>
              <a:ext uri="{FF2B5EF4-FFF2-40B4-BE49-F238E27FC236}">
                <a16:creationId xmlns:a16="http://schemas.microsoft.com/office/drawing/2014/main" id="{98900A42-17A3-2E64-3C47-7E46C505834E}"/>
              </a:ext>
            </a:extLst>
          </p:cNvPr>
          <p:cNvSpPr txBox="1"/>
          <p:nvPr/>
        </p:nvSpPr>
        <p:spPr>
          <a:xfrm>
            <a:off x="619760" y="3210322"/>
            <a:ext cx="6096000" cy="369332"/>
          </a:xfrm>
          <a:prstGeom prst="rect">
            <a:avLst/>
          </a:prstGeom>
          <a:noFill/>
        </p:spPr>
        <p:txBody>
          <a:bodyPr wrap="square">
            <a:spAutoFit/>
          </a:bodyPr>
          <a:lstStyle/>
          <a:p>
            <a:r>
              <a:rPr lang="zh-CN" altLang="en-US" b="1" dirty="0">
                <a:solidFill>
                  <a:srgbClr val="FF0000"/>
                </a:solidFill>
                <a:effectLst/>
              </a:rPr>
              <a:t>外部支付调用异步化</a:t>
            </a:r>
          </a:p>
        </p:txBody>
      </p:sp>
      <p:sp>
        <p:nvSpPr>
          <p:cNvPr id="12" name="TextBox 11">
            <a:extLst>
              <a:ext uri="{FF2B5EF4-FFF2-40B4-BE49-F238E27FC236}">
                <a16:creationId xmlns:a16="http://schemas.microsoft.com/office/drawing/2014/main" id="{C16CEFE7-1DA1-D5FB-A53E-475E9A442B38}"/>
              </a:ext>
            </a:extLst>
          </p:cNvPr>
          <p:cNvSpPr txBox="1"/>
          <p:nvPr/>
        </p:nvSpPr>
        <p:spPr>
          <a:xfrm>
            <a:off x="619760" y="3839389"/>
            <a:ext cx="6096000" cy="369332"/>
          </a:xfrm>
          <a:prstGeom prst="rect">
            <a:avLst/>
          </a:prstGeom>
          <a:noFill/>
        </p:spPr>
        <p:txBody>
          <a:bodyPr wrap="square">
            <a:spAutoFit/>
          </a:bodyPr>
          <a:lstStyle/>
          <a:p>
            <a:r>
              <a:rPr lang="zh-CN" altLang="en-US" b="1" dirty="0">
                <a:effectLst/>
              </a:rPr>
              <a:t>核心链路异步并行化</a:t>
            </a:r>
          </a:p>
        </p:txBody>
      </p:sp>
      <p:sp>
        <p:nvSpPr>
          <p:cNvPr id="14" name="TextBox 13">
            <a:extLst>
              <a:ext uri="{FF2B5EF4-FFF2-40B4-BE49-F238E27FC236}">
                <a16:creationId xmlns:a16="http://schemas.microsoft.com/office/drawing/2014/main" id="{F9D59347-A8B0-415C-6239-9830EDC0D1AC}"/>
              </a:ext>
            </a:extLst>
          </p:cNvPr>
          <p:cNvSpPr txBox="1"/>
          <p:nvPr/>
        </p:nvSpPr>
        <p:spPr>
          <a:xfrm>
            <a:off x="619760" y="4468456"/>
            <a:ext cx="6096000" cy="369332"/>
          </a:xfrm>
          <a:prstGeom prst="rect">
            <a:avLst/>
          </a:prstGeom>
          <a:noFill/>
        </p:spPr>
        <p:txBody>
          <a:bodyPr wrap="square">
            <a:spAutoFit/>
          </a:bodyPr>
          <a:lstStyle/>
          <a:p>
            <a:r>
              <a:rPr lang="zh-CN" altLang="en-US" b="1" dirty="0">
                <a:solidFill>
                  <a:srgbClr val="FF0000"/>
                </a:solidFill>
                <a:effectLst/>
              </a:rPr>
              <a:t>资金核算异步化</a:t>
            </a:r>
          </a:p>
        </p:txBody>
      </p:sp>
      <p:sp>
        <p:nvSpPr>
          <p:cNvPr id="16" name="TextBox 15">
            <a:extLst>
              <a:ext uri="{FF2B5EF4-FFF2-40B4-BE49-F238E27FC236}">
                <a16:creationId xmlns:a16="http://schemas.microsoft.com/office/drawing/2014/main" id="{99C75D27-6FAF-F94D-51F4-13DAB76B3DDF}"/>
              </a:ext>
            </a:extLst>
          </p:cNvPr>
          <p:cNvSpPr txBox="1"/>
          <p:nvPr/>
        </p:nvSpPr>
        <p:spPr>
          <a:xfrm>
            <a:off x="619760" y="5097523"/>
            <a:ext cx="6096000" cy="369332"/>
          </a:xfrm>
          <a:prstGeom prst="rect">
            <a:avLst/>
          </a:prstGeom>
          <a:noFill/>
        </p:spPr>
        <p:txBody>
          <a:bodyPr wrap="square">
            <a:spAutoFit/>
          </a:bodyPr>
          <a:lstStyle/>
          <a:p>
            <a:r>
              <a:rPr lang="zh-CN" altLang="en-US" b="1" dirty="0">
                <a:effectLst/>
              </a:rPr>
              <a:t>热点账单账务单独处理</a:t>
            </a:r>
          </a:p>
        </p:txBody>
      </p:sp>
      <p:sp>
        <p:nvSpPr>
          <p:cNvPr id="18" name="TextBox 17">
            <a:extLst>
              <a:ext uri="{FF2B5EF4-FFF2-40B4-BE49-F238E27FC236}">
                <a16:creationId xmlns:a16="http://schemas.microsoft.com/office/drawing/2014/main" id="{BB1B1E3C-900E-DC67-5E3B-04BB3BA212CC}"/>
              </a:ext>
            </a:extLst>
          </p:cNvPr>
          <p:cNvSpPr txBox="1"/>
          <p:nvPr/>
        </p:nvSpPr>
        <p:spPr>
          <a:xfrm>
            <a:off x="619760" y="5726590"/>
            <a:ext cx="6096000" cy="369332"/>
          </a:xfrm>
          <a:prstGeom prst="rect">
            <a:avLst/>
          </a:prstGeom>
          <a:noFill/>
        </p:spPr>
        <p:txBody>
          <a:bodyPr wrap="square">
            <a:spAutoFit/>
          </a:bodyPr>
          <a:lstStyle/>
          <a:p>
            <a:r>
              <a:rPr lang="zh-CN" altLang="en-US" b="1" dirty="0">
                <a:effectLst/>
              </a:rPr>
              <a:t>记账事务切分</a:t>
            </a:r>
          </a:p>
        </p:txBody>
      </p:sp>
    </p:spTree>
    <p:extLst>
      <p:ext uri="{BB962C8B-B14F-4D97-AF65-F5344CB8AC3E}">
        <p14:creationId xmlns:p14="http://schemas.microsoft.com/office/powerpoint/2010/main" val="2746290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C0A89C4-D354-4D56-A041-29BEFDFC8C1D}"/>
              </a:ext>
            </a:extLst>
          </p:cNvPr>
          <p:cNvSpPr/>
          <p:nvPr/>
        </p:nvSpPr>
        <p:spPr>
          <a:xfrm>
            <a:off x="332509" y="117916"/>
            <a:ext cx="6598281"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核心模块设计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支付模块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服务治理</a:t>
            </a:r>
          </a:p>
        </p:txBody>
      </p:sp>
      <p:sp>
        <p:nvSpPr>
          <p:cNvPr id="6" name="Rectangle 2">
            <a:extLst>
              <a:ext uri="{FF2B5EF4-FFF2-40B4-BE49-F238E27FC236}">
                <a16:creationId xmlns:a16="http://schemas.microsoft.com/office/drawing/2014/main" id="{39C8EA27-5859-1942-78D1-7FE461681B95}"/>
              </a:ext>
            </a:extLst>
          </p:cNvPr>
          <p:cNvSpPr>
            <a:spLocks noChangeArrowheads="1"/>
          </p:cNvSpPr>
          <p:nvPr/>
        </p:nvSpPr>
        <p:spPr bwMode="auto">
          <a:xfrm>
            <a:off x="2857500" y="8912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cxnSp>
        <p:nvCxnSpPr>
          <p:cNvPr id="2" name="直接连接符 2">
            <a:extLst>
              <a:ext uri="{FF2B5EF4-FFF2-40B4-BE49-F238E27FC236}">
                <a16:creationId xmlns:a16="http://schemas.microsoft.com/office/drawing/2014/main" id="{ED162343-F36B-DCC6-405F-99320E8DCBCE}"/>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FA7B408-4D40-125C-736C-A349C1F0ED18}"/>
              </a:ext>
            </a:extLst>
          </p:cNvPr>
          <p:cNvSpPr txBox="1"/>
          <p:nvPr/>
        </p:nvSpPr>
        <p:spPr>
          <a:xfrm>
            <a:off x="416560" y="802977"/>
            <a:ext cx="6096000" cy="584775"/>
          </a:xfrm>
          <a:prstGeom prst="rect">
            <a:avLst/>
          </a:prstGeom>
          <a:noFill/>
        </p:spPr>
        <p:txBody>
          <a:bodyPr wrap="square">
            <a:spAutoFit/>
          </a:bodyPr>
          <a:lstStyle/>
          <a:p>
            <a:r>
              <a:rPr lang="zh-CN" altLang="en-US" sz="3200" b="1" dirty="0">
                <a:effectLst/>
              </a:rPr>
              <a:t>外部支付调用异步化</a:t>
            </a:r>
          </a:p>
        </p:txBody>
      </p:sp>
      <p:pic>
        <p:nvPicPr>
          <p:cNvPr id="24579" name="Picture 3">
            <a:extLst>
              <a:ext uri="{FF2B5EF4-FFF2-40B4-BE49-F238E27FC236}">
                <a16:creationId xmlns:a16="http://schemas.microsoft.com/office/drawing/2014/main" id="{742EE3CC-8439-F5DA-644B-E78FF1587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09" y="1565873"/>
            <a:ext cx="5381625" cy="25527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51B5EA12-221B-216D-B2BA-8CDDE50ECF8F}"/>
              </a:ext>
            </a:extLst>
          </p:cNvPr>
          <p:cNvSpPr>
            <a:spLocks noChangeArrowheads="1"/>
          </p:cNvSpPr>
          <p:nvPr/>
        </p:nvSpPr>
        <p:spPr bwMode="auto">
          <a:xfrm>
            <a:off x="332509" y="15658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DECB90A3-574F-830A-DF30-A227ABAA5159}"/>
              </a:ext>
            </a:extLst>
          </p:cNvPr>
          <p:cNvSpPr txBox="1"/>
          <p:nvPr/>
        </p:nvSpPr>
        <p:spPr>
          <a:xfrm>
            <a:off x="203480" y="4118573"/>
            <a:ext cx="6094324" cy="2308324"/>
          </a:xfrm>
          <a:prstGeom prst="rect">
            <a:avLst/>
          </a:prstGeom>
          <a:noFill/>
        </p:spPr>
        <p:txBody>
          <a:bodyPr wrap="square">
            <a:spAutoFit/>
          </a:bodyPr>
          <a:lstStyle/>
          <a:p>
            <a:r>
              <a:rPr lang="zh-CN" altLang="en-US" dirty="0">
                <a:effectLst/>
              </a:rPr>
              <a:t>在外部支付中，经常需要服务方与第三方支付交互，获取预支付凭证，如上图所示。</a:t>
            </a:r>
            <a:r>
              <a:rPr lang="zh-CN" altLang="en-US" dirty="0">
                <a:solidFill>
                  <a:srgbClr val="FF0000"/>
                </a:solidFill>
                <a:effectLst/>
              </a:rPr>
              <a:t>同步获取第三方支付凭证</a:t>
            </a:r>
            <a:r>
              <a:rPr lang="zh-CN" altLang="en-US" dirty="0">
                <a:effectLst/>
              </a:rPr>
              <a:t>，跨外部网络，</a:t>
            </a:r>
            <a:r>
              <a:rPr lang="en-US" altLang="zh-CN" dirty="0">
                <a:effectLst/>
              </a:rPr>
              <a:t>max RT &gt; 1s</a:t>
            </a:r>
            <a:r>
              <a:rPr lang="zh-CN" altLang="en-US" dirty="0">
                <a:effectLst/>
              </a:rPr>
              <a:t>，支付链路整体阻塞</a:t>
            </a:r>
            <a:endParaRPr lang="en-US" altLang="zh-CN" dirty="0">
              <a:effectLst/>
            </a:endParaRPr>
          </a:p>
          <a:p>
            <a:endParaRPr lang="zh-CN" altLang="en-US" dirty="0">
              <a:effectLst/>
            </a:endParaRPr>
          </a:p>
          <a:p>
            <a:r>
              <a:rPr lang="zh-CN" altLang="en-US" dirty="0">
                <a:effectLst/>
              </a:rPr>
              <a:t>这种同步调用的情况下，由于需要跨外部网络，响应的 </a:t>
            </a:r>
            <a:r>
              <a:rPr lang="en-US" altLang="zh-CN" dirty="0">
                <a:effectLst/>
              </a:rPr>
              <a:t>RT </a:t>
            </a:r>
            <a:r>
              <a:rPr lang="zh-CN" altLang="en-US" dirty="0">
                <a:effectLst/>
              </a:rPr>
              <a:t>会非常长，可能会出现跨秒的情况。由于是</a:t>
            </a:r>
            <a:r>
              <a:rPr lang="zh-CN" altLang="en-US" dirty="0">
                <a:solidFill>
                  <a:srgbClr val="FF0000"/>
                </a:solidFill>
                <a:effectLst/>
              </a:rPr>
              <a:t>同步调用，会阻塞整个支付链路</a:t>
            </a:r>
            <a:r>
              <a:rPr lang="zh-CN" altLang="en-US" dirty="0">
                <a:effectLst/>
              </a:rPr>
              <a:t>。一旦 </a:t>
            </a:r>
            <a:r>
              <a:rPr lang="en-US" altLang="zh-CN" dirty="0">
                <a:effectLst/>
              </a:rPr>
              <a:t>RT </a:t>
            </a:r>
            <a:r>
              <a:rPr lang="zh-CN" altLang="en-US" dirty="0">
                <a:effectLst/>
              </a:rPr>
              <a:t>很长且 </a:t>
            </a:r>
            <a:r>
              <a:rPr lang="en-US" altLang="zh-CN" dirty="0">
                <a:effectLst/>
              </a:rPr>
              <a:t>QPS </a:t>
            </a:r>
            <a:r>
              <a:rPr lang="zh-CN" altLang="en-US" dirty="0">
                <a:effectLst/>
              </a:rPr>
              <a:t>比较大的情况下，服务会整体 </a:t>
            </a:r>
            <a:r>
              <a:rPr lang="en-US" altLang="zh-CN" dirty="0">
                <a:effectLst/>
              </a:rPr>
              <a:t>hold </a:t>
            </a:r>
            <a:r>
              <a:rPr lang="zh-CN" altLang="en-US" dirty="0">
                <a:effectLst/>
              </a:rPr>
              <a:t>住，甚至会出现拒绝服务的情况。</a:t>
            </a:r>
          </a:p>
        </p:txBody>
      </p:sp>
      <p:pic>
        <p:nvPicPr>
          <p:cNvPr id="24581" name="Picture 5">
            <a:extLst>
              <a:ext uri="{FF2B5EF4-FFF2-40B4-BE49-F238E27FC236}">
                <a16:creationId xmlns:a16="http://schemas.microsoft.com/office/drawing/2014/main" id="{3340146D-107E-3AB7-CF61-C4FA7BFC8D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869" y="979526"/>
            <a:ext cx="4917624" cy="363750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6">
            <a:extLst>
              <a:ext uri="{FF2B5EF4-FFF2-40B4-BE49-F238E27FC236}">
                <a16:creationId xmlns:a16="http://schemas.microsoft.com/office/drawing/2014/main" id="{8265552B-6736-DBDC-F7CB-E440095BE39F}"/>
              </a:ext>
            </a:extLst>
          </p:cNvPr>
          <p:cNvSpPr>
            <a:spLocks noChangeArrowheads="1"/>
          </p:cNvSpPr>
          <p:nvPr/>
        </p:nvSpPr>
        <p:spPr bwMode="auto">
          <a:xfrm>
            <a:off x="6477868" y="979525"/>
            <a:ext cx="876364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3" name="TextBox 12">
            <a:extLst>
              <a:ext uri="{FF2B5EF4-FFF2-40B4-BE49-F238E27FC236}">
                <a16:creationId xmlns:a16="http://schemas.microsoft.com/office/drawing/2014/main" id="{052CDF6B-2C26-3921-97E0-0BD537423C6D}"/>
              </a:ext>
            </a:extLst>
          </p:cNvPr>
          <p:cNvSpPr txBox="1"/>
          <p:nvPr/>
        </p:nvSpPr>
        <p:spPr>
          <a:xfrm>
            <a:off x="6512560" y="5043419"/>
            <a:ext cx="5100822" cy="1200329"/>
          </a:xfrm>
          <a:prstGeom prst="rect">
            <a:avLst/>
          </a:prstGeom>
          <a:noFill/>
        </p:spPr>
        <p:txBody>
          <a:bodyPr wrap="square">
            <a:spAutoFit/>
          </a:bodyPr>
          <a:lstStyle/>
          <a:p>
            <a:r>
              <a:rPr lang="zh-CN" altLang="en-US" dirty="0">
                <a:effectLst/>
              </a:rPr>
              <a:t>因此，可以</a:t>
            </a:r>
            <a:r>
              <a:rPr lang="zh-CN" altLang="en-US" dirty="0">
                <a:solidFill>
                  <a:srgbClr val="FF0000"/>
                </a:solidFill>
                <a:effectLst/>
              </a:rPr>
              <a:t>拆分获取凭证的操作</a:t>
            </a:r>
            <a:r>
              <a:rPr lang="zh-CN" altLang="en-US" dirty="0">
                <a:effectLst/>
              </a:rPr>
              <a:t>，通过独立网关渠道前置服务，将获取的方式异步化，从前置网关获取内部凭证，然后由前置网关去异步调用第三方。</a:t>
            </a:r>
          </a:p>
        </p:txBody>
      </p:sp>
    </p:spTree>
    <p:extLst>
      <p:ext uri="{BB962C8B-B14F-4D97-AF65-F5344CB8AC3E}">
        <p14:creationId xmlns:p14="http://schemas.microsoft.com/office/powerpoint/2010/main" val="957491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C0A89C4-D354-4D56-A041-29BEFDFC8C1D}"/>
              </a:ext>
            </a:extLst>
          </p:cNvPr>
          <p:cNvSpPr/>
          <p:nvPr/>
        </p:nvSpPr>
        <p:spPr>
          <a:xfrm>
            <a:off x="332509" y="117916"/>
            <a:ext cx="6598281"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核心模块设计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支付模块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服务治理</a:t>
            </a:r>
          </a:p>
        </p:txBody>
      </p:sp>
      <p:sp>
        <p:nvSpPr>
          <p:cNvPr id="6" name="Rectangle 2">
            <a:extLst>
              <a:ext uri="{FF2B5EF4-FFF2-40B4-BE49-F238E27FC236}">
                <a16:creationId xmlns:a16="http://schemas.microsoft.com/office/drawing/2014/main" id="{39C8EA27-5859-1942-78D1-7FE461681B95}"/>
              </a:ext>
            </a:extLst>
          </p:cNvPr>
          <p:cNvSpPr>
            <a:spLocks noChangeArrowheads="1"/>
          </p:cNvSpPr>
          <p:nvPr/>
        </p:nvSpPr>
        <p:spPr bwMode="auto">
          <a:xfrm>
            <a:off x="2857500" y="8912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cxnSp>
        <p:nvCxnSpPr>
          <p:cNvPr id="2" name="直接连接符 2">
            <a:extLst>
              <a:ext uri="{FF2B5EF4-FFF2-40B4-BE49-F238E27FC236}">
                <a16:creationId xmlns:a16="http://schemas.microsoft.com/office/drawing/2014/main" id="{DA8D95A4-8C6D-808A-A93D-C438F8FFF962}"/>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4ED4B0B-1CE9-BFBD-BA3B-5853409C2952}"/>
              </a:ext>
            </a:extLst>
          </p:cNvPr>
          <p:cNvSpPr txBox="1"/>
          <p:nvPr/>
        </p:nvSpPr>
        <p:spPr>
          <a:xfrm>
            <a:off x="332509" y="891251"/>
            <a:ext cx="11474304" cy="1200329"/>
          </a:xfrm>
          <a:prstGeom prst="rect">
            <a:avLst/>
          </a:prstGeom>
          <a:noFill/>
        </p:spPr>
        <p:txBody>
          <a:bodyPr wrap="square">
            <a:spAutoFit/>
          </a:bodyPr>
          <a:lstStyle/>
          <a:p>
            <a:r>
              <a:rPr lang="zh-CN" altLang="en-US" sz="4400" b="1" dirty="0">
                <a:effectLst/>
              </a:rPr>
              <a:t>资金核算异步化</a:t>
            </a:r>
          </a:p>
          <a:p>
            <a:r>
              <a:rPr lang="zh-CN" altLang="en-US" sz="2800" dirty="0">
                <a:effectLst/>
              </a:rPr>
              <a:t>数据异步准实时同步，</a:t>
            </a:r>
            <a:r>
              <a:rPr lang="en-US" altLang="zh-CN" sz="2800" dirty="0">
                <a:effectLst/>
              </a:rPr>
              <a:t>pigeon</a:t>
            </a:r>
            <a:r>
              <a:rPr lang="zh-CN" altLang="en-US" sz="2800" dirty="0">
                <a:effectLst/>
              </a:rPr>
              <a:t>（数据变更事件中间件），实时链路解耦</a:t>
            </a:r>
          </a:p>
        </p:txBody>
      </p:sp>
      <p:pic>
        <p:nvPicPr>
          <p:cNvPr id="23553" name="Picture 1">
            <a:extLst>
              <a:ext uri="{FF2B5EF4-FFF2-40B4-BE49-F238E27FC236}">
                <a16:creationId xmlns:a16="http://schemas.microsoft.com/office/drawing/2014/main" id="{72FB72DF-6B01-8BAA-1DD0-02D623DB5C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429000"/>
            <a:ext cx="5818225" cy="300076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E1D78B2E-A766-6D4B-8048-F9C176621A1D}"/>
              </a:ext>
            </a:extLst>
          </p:cNvPr>
          <p:cNvSpPr>
            <a:spLocks noChangeArrowheads="1"/>
          </p:cNvSpPr>
          <p:nvPr/>
        </p:nvSpPr>
        <p:spPr bwMode="auto">
          <a:xfrm>
            <a:off x="1899138" y="229569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3557" name="Picture 5">
            <a:extLst>
              <a:ext uri="{FF2B5EF4-FFF2-40B4-BE49-F238E27FC236}">
                <a16:creationId xmlns:a16="http://schemas.microsoft.com/office/drawing/2014/main" id="{45B7D387-564D-5BC4-6C80-135EB10354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177" y="2295693"/>
            <a:ext cx="5306575" cy="251542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6">
            <a:extLst>
              <a:ext uri="{FF2B5EF4-FFF2-40B4-BE49-F238E27FC236}">
                <a16:creationId xmlns:a16="http://schemas.microsoft.com/office/drawing/2014/main" id="{CBA25F5A-D517-6097-B503-6C9B8C4A4F6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Arrow: Right 11">
            <a:extLst>
              <a:ext uri="{FF2B5EF4-FFF2-40B4-BE49-F238E27FC236}">
                <a16:creationId xmlns:a16="http://schemas.microsoft.com/office/drawing/2014/main" id="{A1A29CF5-2F20-824C-6D91-AD1ECEFA3178}"/>
              </a:ext>
            </a:extLst>
          </p:cNvPr>
          <p:cNvSpPr/>
          <p:nvPr/>
        </p:nvSpPr>
        <p:spPr>
          <a:xfrm rot="1825250">
            <a:off x="5190102" y="3789111"/>
            <a:ext cx="1075173" cy="530221"/>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553856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5367175"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核心模块设计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订单模块</a:t>
            </a:r>
          </a:p>
        </p:txBody>
      </p:sp>
      <p:sp>
        <p:nvSpPr>
          <p:cNvPr id="5" name="TextBox 4">
            <a:extLst>
              <a:ext uri="{FF2B5EF4-FFF2-40B4-BE49-F238E27FC236}">
                <a16:creationId xmlns:a16="http://schemas.microsoft.com/office/drawing/2014/main" id="{5F836BDB-78CC-B3B9-5D99-E0C0A4E6F2B2}"/>
              </a:ext>
            </a:extLst>
          </p:cNvPr>
          <p:cNvSpPr txBox="1"/>
          <p:nvPr/>
        </p:nvSpPr>
        <p:spPr>
          <a:xfrm>
            <a:off x="494881" y="1069371"/>
            <a:ext cx="11141109" cy="2677656"/>
          </a:xfrm>
          <a:prstGeom prst="rect">
            <a:avLst/>
          </a:prstGeom>
          <a:noFill/>
        </p:spPr>
        <p:txBody>
          <a:bodyPr wrap="square">
            <a:spAutoFit/>
          </a:bodyPr>
          <a:lstStyle/>
          <a:p>
            <a:r>
              <a:rPr lang="zh-CN" altLang="en-US" sz="2800" dirty="0">
                <a:effectLst/>
              </a:rPr>
              <a:t>订单系统是电商平台的核心部分之一，需要能够处理大量的交易并保持高可用性。为了实现这一目标，订单系统通常需要设计成</a:t>
            </a:r>
            <a:r>
              <a:rPr lang="zh-CN" altLang="en-US" sz="2800" dirty="0">
                <a:solidFill>
                  <a:srgbClr val="FF0000"/>
                </a:solidFill>
                <a:effectLst/>
              </a:rPr>
              <a:t>可扩展的</a:t>
            </a:r>
            <a:r>
              <a:rPr lang="zh-CN" altLang="en-US" sz="2800" dirty="0">
                <a:effectLst/>
              </a:rPr>
              <a:t>，即随着业务量的增长，系统可以相应地扩大处理能力。随着业务的发展和时间推移，业务数据会越来越多，业务请求量会继续增长，如果遇到业务大爆发，那么数据和请求量更会快速爆发式增长，这些增长再给业务带来喜悦的同时，会给系统带来更大的压力。</a:t>
            </a:r>
          </a:p>
        </p:txBody>
      </p:sp>
    </p:spTree>
    <p:extLst>
      <p:ext uri="{BB962C8B-B14F-4D97-AF65-F5344CB8AC3E}">
        <p14:creationId xmlns:p14="http://schemas.microsoft.com/office/powerpoint/2010/main" val="3762206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7539243"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核心模块设计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订单模块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dirty="0" err="1">
                <a:latin typeface="微软雅黑" panose="020B0503020204020204" pitchFamily="34" charset="-122"/>
                <a:ea typeface="微软雅黑" panose="020B0503020204020204" pitchFamily="34" charset="-122"/>
                <a:cs typeface="Times New Roman" panose="02020603050405020304" pitchFamily="18" charset="0"/>
              </a:rPr>
              <a:t>Mysql</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分库分表</a:t>
            </a:r>
          </a:p>
        </p:txBody>
      </p:sp>
      <p:sp>
        <p:nvSpPr>
          <p:cNvPr id="8" name="TextBox 7">
            <a:extLst>
              <a:ext uri="{FF2B5EF4-FFF2-40B4-BE49-F238E27FC236}">
                <a16:creationId xmlns:a16="http://schemas.microsoft.com/office/drawing/2014/main" id="{67245A6A-F375-28A5-C801-99A0436E62F1}"/>
              </a:ext>
            </a:extLst>
          </p:cNvPr>
          <p:cNvSpPr txBox="1"/>
          <p:nvPr/>
        </p:nvSpPr>
        <p:spPr>
          <a:xfrm>
            <a:off x="535074" y="779455"/>
            <a:ext cx="10668837" cy="2308324"/>
          </a:xfrm>
          <a:prstGeom prst="rect">
            <a:avLst/>
          </a:prstGeom>
          <a:noFill/>
        </p:spPr>
        <p:txBody>
          <a:bodyPr wrap="square">
            <a:spAutoFit/>
          </a:bodyPr>
          <a:lstStyle/>
          <a:p>
            <a:r>
              <a:rPr lang="zh-CN" altLang="en-US" sz="2400" dirty="0">
                <a:effectLst/>
              </a:rPr>
              <a:t>容量和性能的单机瓶颈问题是伴随业务增长一直存在的，隔一段时间就需要提升</a:t>
            </a:r>
            <a:r>
              <a:rPr lang="en-US" altLang="zh-CN" sz="2400" dirty="0">
                <a:effectLst/>
              </a:rPr>
              <a:t>MySQL</a:t>
            </a:r>
            <a:r>
              <a:rPr lang="zh-CN" altLang="en-US" sz="2400" dirty="0">
                <a:effectLst/>
              </a:rPr>
              <a:t>实例规格进行</a:t>
            </a:r>
            <a:r>
              <a:rPr lang="en-US" altLang="zh-CN" sz="2400" dirty="0">
                <a:effectLst/>
              </a:rPr>
              <a:t>MySQL</a:t>
            </a:r>
            <a:r>
              <a:rPr lang="zh-CN" altLang="en-US" sz="2400" dirty="0">
                <a:effectLst/>
              </a:rPr>
              <a:t>扩容。基于</a:t>
            </a:r>
            <a:r>
              <a:rPr lang="en-US" altLang="zh-CN" sz="2400" dirty="0">
                <a:effectLst/>
              </a:rPr>
              <a:t>MySQL</a:t>
            </a:r>
            <a:r>
              <a:rPr lang="zh-CN" altLang="en-US" sz="2400" dirty="0">
                <a:effectLst/>
              </a:rPr>
              <a:t>解决单机瓶颈的方案是采用</a:t>
            </a:r>
            <a:r>
              <a:rPr lang="zh-CN" altLang="en-US" sz="2400" dirty="0">
                <a:solidFill>
                  <a:srgbClr val="FF0000"/>
                </a:solidFill>
                <a:effectLst/>
              </a:rPr>
              <a:t>分库分表</a:t>
            </a:r>
            <a:r>
              <a:rPr lang="zh-CN" altLang="en-US" sz="2400" dirty="0">
                <a:effectLst/>
              </a:rPr>
              <a:t>，将单个库的压力分散到多个库上，可以</a:t>
            </a:r>
            <a:r>
              <a:rPr lang="zh-CN" altLang="en-US" sz="2400" dirty="0">
                <a:solidFill>
                  <a:srgbClr val="FF0000"/>
                </a:solidFill>
                <a:effectLst/>
              </a:rPr>
              <a:t>暂时解决容量瓶颈问题和部分查询性能问题</a:t>
            </a:r>
            <a:r>
              <a:rPr lang="zh-CN" altLang="en-US" sz="2400" dirty="0">
                <a:effectLst/>
              </a:rPr>
              <a:t>，但是过一段时间最终还是会遇到当前分库分表量不够，需要重新水平切分的场景，然后会伴随数据迁移等繁琐的后续工作，升级压力十分巨大。而且分库分表会和上层的业务逻辑强耦合，带来更大的后续架构升级难度。</a:t>
            </a:r>
          </a:p>
        </p:txBody>
      </p:sp>
      <p:pic>
        <p:nvPicPr>
          <p:cNvPr id="28673" name="Picture 1">
            <a:extLst>
              <a:ext uri="{FF2B5EF4-FFF2-40B4-BE49-F238E27FC236}">
                <a16:creationId xmlns:a16="http://schemas.microsoft.com/office/drawing/2014/main" id="{16D74C5F-BD12-5F3F-BB0F-1C9A702C53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4115" y="3087778"/>
            <a:ext cx="5826130" cy="377022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F0E177E5-CC25-D042-B3BD-A79DBEB95D7C}"/>
              </a:ext>
            </a:extLst>
          </p:cNvPr>
          <p:cNvSpPr>
            <a:spLocks noChangeArrowheads="1"/>
          </p:cNvSpPr>
          <p:nvPr/>
        </p:nvSpPr>
        <p:spPr bwMode="auto">
          <a:xfrm>
            <a:off x="2852760" y="2743199"/>
            <a:ext cx="83511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275132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10084940"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核心模块设计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订单模块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-MySQL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分库分表</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Elasticsearch</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TextBox 4">
            <a:extLst>
              <a:ext uri="{FF2B5EF4-FFF2-40B4-BE49-F238E27FC236}">
                <a16:creationId xmlns:a16="http://schemas.microsoft.com/office/drawing/2014/main" id="{9C661660-8DA0-5107-225E-BC45D7AFE59B}"/>
              </a:ext>
            </a:extLst>
          </p:cNvPr>
          <p:cNvSpPr txBox="1"/>
          <p:nvPr/>
        </p:nvSpPr>
        <p:spPr>
          <a:xfrm>
            <a:off x="444639" y="815521"/>
            <a:ext cx="11251642" cy="2677656"/>
          </a:xfrm>
          <a:prstGeom prst="rect">
            <a:avLst/>
          </a:prstGeom>
          <a:noFill/>
        </p:spPr>
        <p:txBody>
          <a:bodyPr wrap="square">
            <a:spAutoFit/>
          </a:bodyPr>
          <a:lstStyle/>
          <a:p>
            <a:r>
              <a:rPr lang="zh-CN" altLang="en-US" sz="2400" dirty="0">
                <a:effectLst/>
              </a:rPr>
              <a:t>为了解决 </a:t>
            </a:r>
            <a:r>
              <a:rPr lang="en-US" altLang="zh-CN" sz="2400" dirty="0">
                <a:effectLst/>
              </a:rPr>
              <a:t>MySQL </a:t>
            </a:r>
            <a:r>
              <a:rPr lang="zh-CN" altLang="en-US" sz="2400" dirty="0">
                <a:effectLst/>
              </a:rPr>
              <a:t>在复杂查询场景下的查询性能瓶颈，一般的订单系统会引入 </a:t>
            </a:r>
            <a:r>
              <a:rPr lang="en-US" altLang="zh-CN" sz="2400" dirty="0">
                <a:effectLst/>
              </a:rPr>
              <a:t>Elasticsearch </a:t>
            </a:r>
            <a:r>
              <a:rPr lang="zh-CN" altLang="en-US" sz="2400" dirty="0">
                <a:effectLst/>
              </a:rPr>
              <a:t>或者 </a:t>
            </a:r>
            <a:r>
              <a:rPr lang="en-US" altLang="zh-CN" sz="2400" dirty="0" err="1">
                <a:effectLst/>
              </a:rPr>
              <a:t>Solr</a:t>
            </a:r>
            <a:r>
              <a:rPr lang="en-US" altLang="zh-CN" sz="2400" dirty="0">
                <a:effectLst/>
              </a:rPr>
              <a:t> </a:t>
            </a:r>
            <a:r>
              <a:rPr lang="zh-CN" altLang="en-US" sz="2400" dirty="0">
                <a:effectLst/>
              </a:rPr>
              <a:t>等搜索引擎作为查询引擎，</a:t>
            </a:r>
            <a:r>
              <a:rPr lang="zh-CN" altLang="en-US" sz="2400" dirty="0">
                <a:solidFill>
                  <a:srgbClr val="FF0000"/>
                </a:solidFill>
                <a:effectLst/>
              </a:rPr>
              <a:t>用来做查询加速</a:t>
            </a:r>
            <a:r>
              <a:rPr lang="zh-CN" altLang="en-US" sz="2400" dirty="0">
                <a:effectLst/>
              </a:rPr>
              <a:t>。该架构选型通过 </a:t>
            </a:r>
            <a:r>
              <a:rPr lang="en-US" altLang="zh-CN" sz="2400" dirty="0">
                <a:effectLst/>
              </a:rPr>
              <a:t>Elasticsearch </a:t>
            </a:r>
            <a:r>
              <a:rPr lang="zh-CN" altLang="en-US" sz="2400" dirty="0">
                <a:effectLst/>
              </a:rPr>
              <a:t>弥补了 </a:t>
            </a:r>
            <a:r>
              <a:rPr lang="en-US" altLang="zh-CN" sz="2400" dirty="0">
                <a:effectLst/>
              </a:rPr>
              <a:t>MySQL </a:t>
            </a:r>
            <a:r>
              <a:rPr lang="zh-CN" altLang="en-US" sz="2400" dirty="0">
                <a:effectLst/>
              </a:rPr>
              <a:t>的查询短板问题，提供了一些更优秀的功能实现，比如更快的模糊查询，更好用的多字段自由组合查询，更丰富的统计接口和很强大的全文检索等等。该架构模式下，</a:t>
            </a:r>
            <a:r>
              <a:rPr lang="zh-CN" altLang="en-US" sz="2400" dirty="0">
                <a:solidFill>
                  <a:srgbClr val="FF0000"/>
                </a:solidFill>
                <a:effectLst/>
              </a:rPr>
              <a:t>主要的业务逻辑还是通过 </a:t>
            </a:r>
            <a:r>
              <a:rPr lang="en-US" altLang="zh-CN" sz="2400" dirty="0">
                <a:solidFill>
                  <a:srgbClr val="FF0000"/>
                </a:solidFill>
                <a:effectLst/>
              </a:rPr>
              <a:t>MySQL </a:t>
            </a:r>
            <a:r>
              <a:rPr lang="zh-CN" altLang="en-US" sz="2400" dirty="0">
                <a:solidFill>
                  <a:srgbClr val="FF0000"/>
                </a:solidFill>
                <a:effectLst/>
              </a:rPr>
              <a:t>完成</a:t>
            </a:r>
            <a:r>
              <a:rPr lang="zh-CN" altLang="en-US" sz="2400" dirty="0">
                <a:effectLst/>
              </a:rPr>
              <a:t>，确实</a:t>
            </a:r>
            <a:r>
              <a:rPr lang="zh-CN" altLang="en-US" sz="2400" dirty="0">
                <a:solidFill>
                  <a:srgbClr val="FF0000"/>
                </a:solidFill>
                <a:effectLst/>
              </a:rPr>
              <a:t>解决了查询的痛点</a:t>
            </a:r>
            <a:r>
              <a:rPr lang="zh-CN" altLang="en-US" sz="2400" dirty="0">
                <a:effectLst/>
              </a:rPr>
              <a:t>，但同时暴露了一个新的问题，用户需要</a:t>
            </a:r>
            <a:r>
              <a:rPr lang="zh-CN" altLang="en-US" sz="2400" dirty="0">
                <a:solidFill>
                  <a:srgbClr val="FF0000"/>
                </a:solidFill>
                <a:effectLst/>
              </a:rPr>
              <a:t>自己维护数据同步服务，保证两部分数据的一致性</a:t>
            </a:r>
            <a:r>
              <a:rPr lang="zh-CN" altLang="en-US" sz="2400" dirty="0">
                <a:effectLst/>
              </a:rPr>
              <a:t>，因此，这里需要考虑如何完成数据同步。</a:t>
            </a:r>
          </a:p>
        </p:txBody>
      </p:sp>
      <p:pic>
        <p:nvPicPr>
          <p:cNvPr id="29697" name="Picture 1">
            <a:extLst>
              <a:ext uri="{FF2B5EF4-FFF2-40B4-BE49-F238E27FC236}">
                <a16:creationId xmlns:a16="http://schemas.microsoft.com/office/drawing/2014/main" id="{A299A72B-FFCB-E670-37B6-3437D288C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0532" y="3493177"/>
            <a:ext cx="7719855" cy="332521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id="{35B2B78F-4F78-E061-9DA1-544AC492ABEF}"/>
              </a:ext>
            </a:extLst>
          </p:cNvPr>
          <p:cNvSpPr>
            <a:spLocks noChangeArrowheads="1"/>
          </p:cNvSpPr>
          <p:nvPr/>
        </p:nvSpPr>
        <p:spPr bwMode="auto">
          <a:xfrm>
            <a:off x="1695450" y="32757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886007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C0A89C4-D354-4D56-A041-29BEFDFC8C1D}"/>
              </a:ext>
            </a:extLst>
          </p:cNvPr>
          <p:cNvSpPr/>
          <p:nvPr/>
        </p:nvSpPr>
        <p:spPr>
          <a:xfrm>
            <a:off x="332509" y="117916"/>
            <a:ext cx="10084940"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核心模块设计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订单模块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-MySQL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分库分表</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Elasticsearch</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TextBox 6">
            <a:extLst>
              <a:ext uri="{FF2B5EF4-FFF2-40B4-BE49-F238E27FC236}">
                <a16:creationId xmlns:a16="http://schemas.microsoft.com/office/drawing/2014/main" id="{11D95E93-1754-7EE1-293B-257A76D42295}"/>
              </a:ext>
            </a:extLst>
          </p:cNvPr>
          <p:cNvSpPr txBox="1"/>
          <p:nvPr/>
        </p:nvSpPr>
        <p:spPr>
          <a:xfrm>
            <a:off x="332509" y="892016"/>
            <a:ext cx="11192950" cy="1200329"/>
          </a:xfrm>
          <a:prstGeom prst="rect">
            <a:avLst/>
          </a:prstGeom>
          <a:noFill/>
        </p:spPr>
        <p:txBody>
          <a:bodyPr wrap="square">
            <a:spAutoFit/>
          </a:bodyPr>
          <a:lstStyle/>
          <a:p>
            <a:r>
              <a:rPr lang="zh-CN" altLang="en-US" sz="2400" dirty="0">
                <a:effectLst/>
              </a:rPr>
              <a:t>常见的同步方案是</a:t>
            </a:r>
            <a:r>
              <a:rPr lang="zh-CN" altLang="en-US" sz="2400" dirty="0">
                <a:solidFill>
                  <a:srgbClr val="FF0000"/>
                </a:solidFill>
                <a:effectLst/>
              </a:rPr>
              <a:t>监听 </a:t>
            </a:r>
            <a:r>
              <a:rPr lang="en-US" altLang="zh-CN" sz="2400" dirty="0">
                <a:solidFill>
                  <a:srgbClr val="FF0000"/>
                </a:solidFill>
                <a:effectLst/>
              </a:rPr>
              <a:t>MySQL </a:t>
            </a:r>
            <a:r>
              <a:rPr lang="zh-CN" altLang="en-US" sz="2400" dirty="0">
                <a:solidFill>
                  <a:srgbClr val="FF0000"/>
                </a:solidFill>
                <a:effectLst/>
              </a:rPr>
              <a:t>的 </a:t>
            </a:r>
            <a:r>
              <a:rPr lang="en-US" altLang="zh-CN" sz="2400" dirty="0" err="1">
                <a:solidFill>
                  <a:srgbClr val="FF0000"/>
                </a:solidFill>
                <a:effectLst/>
              </a:rPr>
              <a:t>binlog</a:t>
            </a:r>
            <a:r>
              <a:rPr lang="en-US" altLang="zh-CN" sz="2400" dirty="0">
                <a:solidFill>
                  <a:srgbClr val="FF0000"/>
                </a:solidFill>
                <a:effectLst/>
              </a:rPr>
              <a:t> </a:t>
            </a:r>
            <a:r>
              <a:rPr lang="zh-CN" altLang="en-US" sz="2400" dirty="0">
                <a:solidFill>
                  <a:srgbClr val="FF0000"/>
                </a:solidFill>
                <a:effectLst/>
              </a:rPr>
              <a:t>异步写数据到 </a:t>
            </a:r>
            <a:r>
              <a:rPr lang="en-US" altLang="zh-CN" sz="2400" dirty="0">
                <a:solidFill>
                  <a:srgbClr val="FF0000"/>
                </a:solidFill>
                <a:effectLst/>
              </a:rPr>
              <a:t>Elasticsearch </a:t>
            </a:r>
            <a:r>
              <a:rPr lang="zh-CN" altLang="en-US" sz="2400" dirty="0">
                <a:solidFill>
                  <a:srgbClr val="FF0000"/>
                </a:solidFill>
                <a:effectLst/>
              </a:rPr>
              <a:t>中</a:t>
            </a:r>
            <a:r>
              <a:rPr lang="zh-CN" altLang="en-US" sz="2400" dirty="0">
                <a:effectLst/>
              </a:rPr>
              <a:t>，同步过程中为了解决消费乱序、消费失败、数据不一致等问题，引入了 </a:t>
            </a:r>
            <a:r>
              <a:rPr lang="en-US" altLang="zh-CN" sz="2400" dirty="0">
                <a:effectLst/>
              </a:rPr>
              <a:t>Canal</a:t>
            </a:r>
            <a:r>
              <a:rPr lang="zh-CN" altLang="en-US" sz="2400" dirty="0">
                <a:effectLst/>
              </a:rPr>
              <a:t>、</a:t>
            </a:r>
            <a:r>
              <a:rPr lang="en-US" altLang="zh-CN" sz="2400" dirty="0">
                <a:effectLst/>
              </a:rPr>
              <a:t>Kafka </a:t>
            </a:r>
            <a:r>
              <a:rPr lang="zh-CN" altLang="en-US" sz="2400" dirty="0">
                <a:effectLst/>
              </a:rPr>
              <a:t>等中间件来，还需要自己定制化地开发同步组件。</a:t>
            </a:r>
          </a:p>
        </p:txBody>
      </p:sp>
      <p:cxnSp>
        <p:nvCxnSpPr>
          <p:cNvPr id="8" name="直接连接符 2">
            <a:extLst>
              <a:ext uri="{FF2B5EF4-FFF2-40B4-BE49-F238E27FC236}">
                <a16:creationId xmlns:a16="http://schemas.microsoft.com/office/drawing/2014/main" id="{7EC14312-AFEB-3FCF-9BE5-73A046A0F5E5}"/>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pic>
        <p:nvPicPr>
          <p:cNvPr id="30721" name="Picture 1">
            <a:extLst>
              <a:ext uri="{FF2B5EF4-FFF2-40B4-BE49-F238E27FC236}">
                <a16:creationId xmlns:a16="http://schemas.microsoft.com/office/drawing/2014/main" id="{862593F7-0E7F-86E9-C6FF-98E62FCD4F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33" y="2092344"/>
            <a:ext cx="7455877" cy="42297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62872751-2528-94DE-407F-8368157357C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AA2F0612-EA0B-8D01-945F-A474C82134D1}"/>
              </a:ext>
            </a:extLst>
          </p:cNvPr>
          <p:cNvSpPr txBox="1"/>
          <p:nvPr/>
        </p:nvSpPr>
        <p:spPr>
          <a:xfrm>
            <a:off x="7498586" y="1945075"/>
            <a:ext cx="4589581" cy="4524315"/>
          </a:xfrm>
          <a:prstGeom prst="rect">
            <a:avLst/>
          </a:prstGeom>
          <a:noFill/>
        </p:spPr>
        <p:txBody>
          <a:bodyPr wrap="square">
            <a:spAutoFit/>
          </a:bodyPr>
          <a:lstStyle/>
          <a:p>
            <a:r>
              <a:rPr lang="zh-CN" altLang="en-US" dirty="0">
                <a:effectLst/>
              </a:rPr>
              <a:t>该架构确实解决了查询的短板问题，为用户带来了优秀的查询体验，但还是有些问题没有解决：</a:t>
            </a:r>
          </a:p>
          <a:p>
            <a:pPr>
              <a:buFont typeface="+mj-lt"/>
              <a:buAutoNum type="arabicPeriod"/>
            </a:pPr>
            <a:r>
              <a:rPr lang="zh-CN" altLang="en-US" dirty="0">
                <a:effectLst/>
              </a:rPr>
              <a:t>当</a:t>
            </a:r>
            <a:r>
              <a:rPr lang="zh-CN" altLang="en-US" dirty="0">
                <a:solidFill>
                  <a:srgbClr val="FF0000"/>
                </a:solidFill>
                <a:effectLst/>
              </a:rPr>
              <a:t>数据量和业务量翻倍后</a:t>
            </a:r>
            <a:r>
              <a:rPr lang="zh-CN" altLang="en-US" dirty="0">
                <a:effectLst/>
              </a:rPr>
              <a:t>，容量和性能又再次遇到瓶颈。要解决新的单机瓶颈，这时候需要重新分库分表，带来的体验很差。或者是寻找一款可以横向扩展的数据库组件，不用考虑单机瓶颈，因此无需进行分库分表，从根本上解决单机瓶颈问题。</a:t>
            </a:r>
          </a:p>
          <a:p>
            <a:pPr>
              <a:buFont typeface="+mj-lt"/>
              <a:buAutoNum type="arabicPeriod"/>
            </a:pPr>
            <a:r>
              <a:rPr lang="zh-CN" altLang="en-US" dirty="0">
                <a:effectLst/>
              </a:rPr>
              <a:t>该架构引入的</a:t>
            </a:r>
            <a:r>
              <a:rPr lang="zh-CN" altLang="en-US" dirty="0">
                <a:solidFill>
                  <a:srgbClr val="FF0000"/>
                </a:solidFill>
                <a:effectLst/>
              </a:rPr>
              <a:t>数据同步链路较长</a:t>
            </a:r>
            <a:r>
              <a:rPr lang="zh-CN" altLang="en-US" dirty="0">
                <a:effectLst/>
              </a:rPr>
              <a:t>，开发复杂、运维成本极高，一旦出现丢数据的问题，处理起来比较麻烦。</a:t>
            </a:r>
          </a:p>
          <a:p>
            <a:pPr>
              <a:buFont typeface="+mj-lt"/>
              <a:buAutoNum type="arabicPeriod"/>
            </a:pPr>
            <a:r>
              <a:rPr lang="en-US" altLang="zh-CN" dirty="0">
                <a:solidFill>
                  <a:srgbClr val="FF0000"/>
                </a:solidFill>
                <a:effectLst/>
              </a:rPr>
              <a:t>Elasticsearch </a:t>
            </a:r>
            <a:r>
              <a:rPr lang="zh-CN" altLang="en-US" dirty="0">
                <a:solidFill>
                  <a:srgbClr val="FF0000"/>
                </a:solidFill>
                <a:effectLst/>
              </a:rPr>
              <a:t>需要进行运维和优化</a:t>
            </a:r>
            <a:r>
              <a:rPr lang="zh-CN" altLang="en-US" dirty="0">
                <a:effectLst/>
              </a:rPr>
              <a:t>，即便是云上托管的 </a:t>
            </a:r>
            <a:r>
              <a:rPr lang="en-US" altLang="zh-CN" dirty="0">
                <a:effectLst/>
              </a:rPr>
              <a:t>Elasticsearch </a:t>
            </a:r>
            <a:r>
              <a:rPr lang="zh-CN" altLang="en-US" dirty="0">
                <a:effectLst/>
              </a:rPr>
              <a:t>服务也需要进行运维和优化，因此这里也会存在很大一部分开销成本。</a:t>
            </a:r>
          </a:p>
        </p:txBody>
      </p:sp>
    </p:spTree>
    <p:extLst>
      <p:ext uri="{BB962C8B-B14F-4D97-AF65-F5344CB8AC3E}">
        <p14:creationId xmlns:p14="http://schemas.microsoft.com/office/powerpoint/2010/main" val="1870508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3558988"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02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设计目标</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非功能目标</a:t>
            </a:r>
          </a:p>
        </p:txBody>
      </p:sp>
      <p:sp>
        <p:nvSpPr>
          <p:cNvPr id="9" name="文本框 8">
            <a:extLst>
              <a:ext uri="{FF2B5EF4-FFF2-40B4-BE49-F238E27FC236}">
                <a16:creationId xmlns:a16="http://schemas.microsoft.com/office/drawing/2014/main" id="{113E5F31-0E5B-8358-B546-9C589272F7D0}"/>
              </a:ext>
            </a:extLst>
          </p:cNvPr>
          <p:cNvSpPr txBox="1"/>
          <p:nvPr/>
        </p:nvSpPr>
        <p:spPr>
          <a:xfrm>
            <a:off x="332509" y="946909"/>
            <a:ext cx="4792852" cy="5632311"/>
          </a:xfrm>
          <a:prstGeom prst="rect">
            <a:avLst/>
          </a:prstGeom>
          <a:noFill/>
        </p:spPr>
        <p:txBody>
          <a:bodyPr wrap="square">
            <a:spAutoFit/>
          </a:bodyPr>
          <a:lstStyle/>
          <a:p>
            <a:r>
              <a:rPr lang="en-US" altLang="zh-CN" sz="2000" dirty="0">
                <a:effectLst/>
              </a:rPr>
              <a:t>1.</a:t>
            </a:r>
            <a:r>
              <a:rPr lang="zh-CN" altLang="en-US" sz="2000" b="1" dirty="0">
                <a:solidFill>
                  <a:srgbClr val="FF0000"/>
                </a:solidFill>
                <a:effectLst/>
              </a:rPr>
              <a:t>易用性</a:t>
            </a:r>
            <a:r>
              <a:rPr lang="zh-CN" altLang="en-US" sz="2000" dirty="0">
                <a:effectLst/>
              </a:rPr>
              <a:t>：确保平台界面简洁、直观，操作流程清晰，使商家能够快速上手和使用各项功能。</a:t>
            </a:r>
            <a:endParaRPr lang="en-US" altLang="zh-CN" sz="2000" dirty="0">
              <a:effectLst/>
            </a:endParaRPr>
          </a:p>
          <a:p>
            <a:endParaRPr lang="zh-CN" altLang="en-US" sz="2000" dirty="0">
              <a:effectLst/>
            </a:endParaRPr>
          </a:p>
          <a:p>
            <a:r>
              <a:rPr lang="en-US" altLang="zh-CN" sz="2000" dirty="0"/>
              <a:t>2.</a:t>
            </a:r>
            <a:r>
              <a:rPr lang="zh-CN" altLang="en-US" sz="2000" b="1" dirty="0">
                <a:solidFill>
                  <a:srgbClr val="FF0000"/>
                </a:solidFill>
                <a:effectLst/>
              </a:rPr>
              <a:t>可定制性</a:t>
            </a:r>
            <a:r>
              <a:rPr lang="zh-CN" altLang="en-US" sz="2000" dirty="0">
                <a:effectLst/>
              </a:rPr>
              <a:t>：提供灵活的配置选项，使商家能够根据自身需求和品牌形象进行个性化定制，包括颜色、字体、</a:t>
            </a:r>
            <a:r>
              <a:rPr lang="en-US" altLang="zh-CN" sz="2000" dirty="0">
                <a:effectLst/>
              </a:rPr>
              <a:t>Logo</a:t>
            </a:r>
            <a:r>
              <a:rPr lang="zh-CN" altLang="en-US" sz="2000" dirty="0">
                <a:effectLst/>
              </a:rPr>
              <a:t>等方面的调整。</a:t>
            </a:r>
            <a:endParaRPr lang="en-US" altLang="zh-CN" sz="2000" dirty="0">
              <a:effectLst/>
            </a:endParaRPr>
          </a:p>
          <a:p>
            <a:endParaRPr lang="en-US" altLang="zh-CN" sz="2000" dirty="0">
              <a:effectLst/>
            </a:endParaRPr>
          </a:p>
          <a:p>
            <a:r>
              <a:rPr lang="en-US" altLang="zh-CN" sz="2000" dirty="0"/>
              <a:t>3.</a:t>
            </a:r>
            <a:r>
              <a:rPr lang="zh-CN" altLang="en-US" sz="2000" b="1" dirty="0">
                <a:solidFill>
                  <a:srgbClr val="FF0000"/>
                </a:solidFill>
                <a:effectLst/>
              </a:rPr>
              <a:t>可靠性</a:t>
            </a:r>
            <a:r>
              <a:rPr lang="zh-CN" altLang="en-US" sz="2000" dirty="0">
                <a:effectLst/>
              </a:rPr>
              <a:t>：确保系统稳定运行，具备高可用性和容错能力，以避免因系统故障而导致的商家业务中断或数据丢失。确保商家的在线电商平台能够</a:t>
            </a:r>
            <a:r>
              <a:rPr lang="en-US" altLang="zh-CN" sz="2000" dirty="0">
                <a:effectLst/>
              </a:rPr>
              <a:t>24/7</a:t>
            </a:r>
            <a:r>
              <a:rPr lang="zh-CN" altLang="en-US" sz="2000" dirty="0">
                <a:effectLst/>
              </a:rPr>
              <a:t>稳定运行，以提供连续的服务给消费者。</a:t>
            </a:r>
            <a:endParaRPr lang="en-US" altLang="zh-CN" sz="2000" dirty="0">
              <a:effectLst/>
            </a:endParaRPr>
          </a:p>
          <a:p>
            <a:endParaRPr lang="zh-CN" altLang="en-US" sz="2000" dirty="0">
              <a:effectLst/>
            </a:endParaRPr>
          </a:p>
          <a:p>
            <a:r>
              <a:rPr lang="en-US" altLang="zh-CN" sz="2000" dirty="0">
                <a:effectLst/>
              </a:rPr>
              <a:t>4.</a:t>
            </a:r>
            <a:r>
              <a:rPr lang="zh-CN" altLang="en-US" sz="2000" b="1" dirty="0">
                <a:solidFill>
                  <a:srgbClr val="FF0000"/>
                </a:solidFill>
                <a:effectLst/>
              </a:rPr>
              <a:t>安全性</a:t>
            </a:r>
            <a:r>
              <a:rPr lang="zh-CN" altLang="en-US" sz="2000" dirty="0">
                <a:effectLst/>
              </a:rPr>
              <a:t>：采取有效的安全措施，包括数据加密、身份验证、防止恶意攻击和数据泄露，以保护商家和消费者的隐私和安全。</a:t>
            </a:r>
          </a:p>
        </p:txBody>
      </p:sp>
      <p:sp>
        <p:nvSpPr>
          <p:cNvPr id="12" name="文本框 11">
            <a:extLst>
              <a:ext uri="{FF2B5EF4-FFF2-40B4-BE49-F238E27FC236}">
                <a16:creationId xmlns:a16="http://schemas.microsoft.com/office/drawing/2014/main" id="{DD1E07D5-B0B9-1ABA-946D-88093824197C}"/>
              </a:ext>
            </a:extLst>
          </p:cNvPr>
          <p:cNvSpPr txBox="1"/>
          <p:nvPr/>
        </p:nvSpPr>
        <p:spPr>
          <a:xfrm>
            <a:off x="6303936" y="946909"/>
            <a:ext cx="4792852" cy="5632311"/>
          </a:xfrm>
          <a:prstGeom prst="rect">
            <a:avLst/>
          </a:prstGeom>
          <a:noFill/>
        </p:spPr>
        <p:txBody>
          <a:bodyPr wrap="square">
            <a:spAutoFit/>
          </a:bodyPr>
          <a:lstStyle/>
          <a:p>
            <a:r>
              <a:rPr lang="en-US" altLang="zh-CN" sz="2000" dirty="0">
                <a:effectLst/>
              </a:rPr>
              <a:t>5.</a:t>
            </a:r>
            <a:r>
              <a:rPr lang="zh-CN" altLang="en-US" sz="2000" b="1" dirty="0">
                <a:solidFill>
                  <a:srgbClr val="FF0000"/>
                </a:solidFill>
                <a:effectLst/>
              </a:rPr>
              <a:t>性能优化</a:t>
            </a:r>
            <a:r>
              <a:rPr lang="zh-CN" altLang="en-US" sz="2000" dirty="0">
                <a:effectLst/>
              </a:rPr>
              <a:t>：提供高性能和快速响应的平台，以确保用户在浏览商品、下单支付和其他操作时的流畅体验。</a:t>
            </a:r>
            <a:endParaRPr lang="en-US" altLang="zh-CN" sz="2000" dirty="0">
              <a:effectLst/>
            </a:endParaRPr>
          </a:p>
          <a:p>
            <a:endParaRPr lang="en-US" altLang="zh-CN" sz="2000" dirty="0"/>
          </a:p>
          <a:p>
            <a:r>
              <a:rPr lang="en-US" altLang="zh-CN" sz="2000" dirty="0">
                <a:effectLst/>
              </a:rPr>
              <a:t>6.</a:t>
            </a:r>
            <a:r>
              <a:rPr lang="zh-CN" altLang="en-US" sz="2000" b="1" dirty="0">
                <a:solidFill>
                  <a:srgbClr val="FF0000"/>
                </a:solidFill>
                <a:effectLst/>
              </a:rPr>
              <a:t>扩展性</a:t>
            </a:r>
            <a:r>
              <a:rPr lang="zh-CN" altLang="en-US" sz="2000" dirty="0">
                <a:effectLst/>
              </a:rPr>
              <a:t>：具备良好的扩展性，能够支持商家的业务增长和扩展需求，包括处理大量商品、订单和用户数据的能力。</a:t>
            </a:r>
            <a:endParaRPr lang="en-US" altLang="zh-CN" sz="2000" dirty="0">
              <a:effectLst/>
            </a:endParaRPr>
          </a:p>
          <a:p>
            <a:endParaRPr lang="zh-CN" altLang="en-US" sz="2000" dirty="0">
              <a:effectLst/>
            </a:endParaRPr>
          </a:p>
          <a:p>
            <a:r>
              <a:rPr lang="en-US" altLang="zh-CN" sz="2000" dirty="0">
                <a:effectLst/>
              </a:rPr>
              <a:t>7.</a:t>
            </a:r>
            <a:r>
              <a:rPr lang="zh-CN" altLang="en-US" sz="2000" b="1" dirty="0">
                <a:solidFill>
                  <a:srgbClr val="FF0000"/>
                </a:solidFill>
                <a:effectLst/>
              </a:rPr>
              <a:t>管理和分析</a:t>
            </a:r>
            <a:r>
              <a:rPr lang="zh-CN" altLang="en-US" sz="2000" dirty="0">
                <a:effectLst/>
              </a:rPr>
              <a:t>：提供易于管理和分析的工具和报告，让商家能够轻松管理商品信息、订单和库存，同时提供数据分析和报告功能，帮助商家了解销售情况、用户行为和市场趋势。</a:t>
            </a:r>
            <a:endParaRPr lang="en-US" altLang="zh-CN" sz="2000" dirty="0">
              <a:effectLst/>
            </a:endParaRPr>
          </a:p>
          <a:p>
            <a:endParaRPr lang="zh-CN" altLang="en-US" sz="2000" dirty="0">
              <a:effectLst/>
            </a:endParaRPr>
          </a:p>
          <a:p>
            <a:r>
              <a:rPr lang="en-US" altLang="zh-CN" sz="2000" dirty="0">
                <a:effectLst/>
              </a:rPr>
              <a:t>8.</a:t>
            </a:r>
            <a:r>
              <a:rPr lang="zh-CN" altLang="en-US" sz="2000" b="1" dirty="0">
                <a:solidFill>
                  <a:srgbClr val="FF0000"/>
                </a:solidFill>
                <a:effectLst/>
              </a:rPr>
              <a:t>效率和可维护性</a:t>
            </a:r>
            <a:r>
              <a:rPr lang="zh-CN" altLang="en-US" sz="2000" dirty="0">
                <a:effectLst/>
              </a:rPr>
              <a:t>：设计高效的平台架构和代码结构，以提高系统的运行效率和维护性，减少系统故障和代码错误，降低维护成本和工作量。</a:t>
            </a:r>
          </a:p>
        </p:txBody>
      </p:sp>
    </p:spTree>
    <p:extLst>
      <p:ext uri="{BB962C8B-B14F-4D97-AF65-F5344CB8AC3E}">
        <p14:creationId xmlns:p14="http://schemas.microsoft.com/office/powerpoint/2010/main" val="1561318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6906058"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核心模块设计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订单模块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无分库分表</a:t>
            </a:r>
          </a:p>
        </p:txBody>
      </p:sp>
      <p:sp>
        <p:nvSpPr>
          <p:cNvPr id="5" name="TextBox 4">
            <a:extLst>
              <a:ext uri="{FF2B5EF4-FFF2-40B4-BE49-F238E27FC236}">
                <a16:creationId xmlns:a16="http://schemas.microsoft.com/office/drawing/2014/main" id="{3A209940-C739-E318-B274-B4BC0E83708F}"/>
              </a:ext>
            </a:extLst>
          </p:cNvPr>
          <p:cNvSpPr txBox="1"/>
          <p:nvPr/>
        </p:nvSpPr>
        <p:spPr>
          <a:xfrm>
            <a:off x="484832" y="1110902"/>
            <a:ext cx="10990385" cy="1384995"/>
          </a:xfrm>
          <a:prstGeom prst="rect">
            <a:avLst/>
          </a:prstGeom>
          <a:noFill/>
        </p:spPr>
        <p:txBody>
          <a:bodyPr wrap="square">
            <a:spAutoFit/>
          </a:bodyPr>
          <a:lstStyle/>
          <a:p>
            <a:r>
              <a:rPr lang="zh-CN" altLang="en-US" sz="2800" dirty="0">
                <a:effectLst/>
              </a:rPr>
              <a:t>分库分表可以分散单库单表的压力，但是需要预先规划好容量，一旦触发再次扩容，需要重新进行数据 </a:t>
            </a:r>
            <a:r>
              <a:rPr lang="en-US" altLang="zh-CN" sz="2800" dirty="0">
                <a:effectLst/>
              </a:rPr>
              <a:t>hash </a:t>
            </a:r>
            <a:r>
              <a:rPr lang="zh-CN" altLang="en-US" sz="2800" dirty="0">
                <a:effectLst/>
              </a:rPr>
              <a:t>迁移，代价较高，我们期望寻找一种无分库分表的解决方案。</a:t>
            </a:r>
          </a:p>
        </p:txBody>
      </p:sp>
    </p:spTree>
    <p:extLst>
      <p:ext uri="{BB962C8B-B14F-4D97-AF65-F5344CB8AC3E}">
        <p14:creationId xmlns:p14="http://schemas.microsoft.com/office/powerpoint/2010/main" val="4116369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6906058"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核心模块设计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订单模块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无分库分表</a:t>
            </a:r>
          </a:p>
        </p:txBody>
      </p:sp>
      <p:sp>
        <p:nvSpPr>
          <p:cNvPr id="6" name="TextBox 5">
            <a:extLst>
              <a:ext uri="{FF2B5EF4-FFF2-40B4-BE49-F238E27FC236}">
                <a16:creationId xmlns:a16="http://schemas.microsoft.com/office/drawing/2014/main" id="{ED8BCF8B-9E87-F47E-9685-6F24C1268A46}"/>
              </a:ext>
            </a:extLst>
          </p:cNvPr>
          <p:cNvSpPr txBox="1"/>
          <p:nvPr/>
        </p:nvSpPr>
        <p:spPr>
          <a:xfrm>
            <a:off x="332509" y="779455"/>
            <a:ext cx="11534594" cy="2800767"/>
          </a:xfrm>
          <a:prstGeom prst="rect">
            <a:avLst/>
          </a:prstGeom>
          <a:noFill/>
        </p:spPr>
        <p:txBody>
          <a:bodyPr wrap="square">
            <a:spAutoFit/>
          </a:bodyPr>
          <a:lstStyle/>
          <a:p>
            <a:r>
              <a:rPr lang="en-US" altLang="zh-CN" sz="3200" b="1" dirty="0">
                <a:effectLst/>
              </a:rPr>
              <a:t>MySQL + </a:t>
            </a:r>
            <a:r>
              <a:rPr lang="en-US" altLang="zh-CN" sz="3200" b="1" dirty="0" err="1">
                <a:effectLst/>
              </a:rPr>
              <a:t>Tablestore</a:t>
            </a:r>
            <a:endParaRPr lang="en-US" altLang="zh-CN" sz="3200" b="1" dirty="0">
              <a:effectLst/>
            </a:endParaRPr>
          </a:p>
          <a:p>
            <a:r>
              <a:rPr lang="zh-CN" altLang="en-US" sz="2000" dirty="0">
                <a:effectLst/>
              </a:rPr>
              <a:t>表格存储（</a:t>
            </a:r>
            <a:r>
              <a:rPr lang="en-US" altLang="zh-CN" sz="2000" dirty="0" err="1">
                <a:effectLst/>
              </a:rPr>
              <a:t>Tablestore</a:t>
            </a:r>
            <a:r>
              <a:rPr lang="zh-CN" altLang="en-US" sz="2000" dirty="0">
                <a:effectLst/>
              </a:rPr>
              <a:t>）是阿里云自研的结构化数据存储服务，</a:t>
            </a:r>
            <a:r>
              <a:rPr lang="zh-CN" altLang="en-US" sz="2000" dirty="0">
                <a:solidFill>
                  <a:srgbClr val="FF0000"/>
                </a:solidFill>
                <a:effectLst/>
              </a:rPr>
              <a:t>提供海量结构化数据存储以及快速的查询和分析服务</a:t>
            </a:r>
            <a:r>
              <a:rPr lang="zh-CN" altLang="en-US" sz="2000" dirty="0">
                <a:effectLst/>
              </a:rPr>
              <a:t>。表格存储的分布式存储和强大的索引引擎能够支持 </a:t>
            </a:r>
            <a:r>
              <a:rPr lang="en-US" altLang="zh-CN" sz="2000" dirty="0">
                <a:effectLst/>
              </a:rPr>
              <a:t>PB </a:t>
            </a:r>
            <a:r>
              <a:rPr lang="zh-CN" altLang="en-US" sz="2000" dirty="0">
                <a:effectLst/>
              </a:rPr>
              <a:t>级存储、千万 </a:t>
            </a:r>
            <a:r>
              <a:rPr lang="en-US" altLang="zh-CN" sz="2000" dirty="0">
                <a:effectLst/>
              </a:rPr>
              <a:t>TPS </a:t>
            </a:r>
            <a:r>
              <a:rPr lang="zh-CN" altLang="en-US" sz="2000" dirty="0">
                <a:effectLst/>
              </a:rPr>
              <a:t>以及毫秒级延迟的服务能力。</a:t>
            </a:r>
          </a:p>
          <a:p>
            <a:r>
              <a:rPr lang="zh-CN" altLang="en-US" sz="2000" dirty="0">
                <a:effectLst/>
              </a:rPr>
              <a:t>采用 </a:t>
            </a:r>
            <a:r>
              <a:rPr lang="en-US" altLang="zh-CN" sz="2000" dirty="0" err="1">
                <a:effectLst/>
              </a:rPr>
              <a:t>MySQL+Tablestore</a:t>
            </a:r>
            <a:r>
              <a:rPr lang="en-US" altLang="zh-CN" sz="2000" dirty="0">
                <a:effectLst/>
              </a:rPr>
              <a:t> </a:t>
            </a:r>
            <a:r>
              <a:rPr lang="zh-CN" altLang="en-US" sz="2000" dirty="0">
                <a:effectLst/>
              </a:rPr>
              <a:t>的架构方案后，</a:t>
            </a:r>
            <a:r>
              <a:rPr lang="zh-CN" altLang="en-US" sz="2000" dirty="0">
                <a:solidFill>
                  <a:srgbClr val="FF0000"/>
                </a:solidFill>
                <a:effectLst/>
              </a:rPr>
              <a:t>上述架构遇到的各种问题都能够解决</a:t>
            </a:r>
            <a:r>
              <a:rPr lang="zh-CN" altLang="en-US" sz="2000" dirty="0">
                <a:effectLst/>
              </a:rPr>
              <a:t>，包括</a:t>
            </a:r>
            <a:r>
              <a:rPr lang="en-US" altLang="zh-CN" sz="2000" dirty="0">
                <a:effectLst/>
              </a:rPr>
              <a:t>MySQL</a:t>
            </a:r>
            <a:r>
              <a:rPr lang="zh-CN" altLang="en-US" sz="2000" dirty="0">
                <a:effectLst/>
              </a:rPr>
              <a:t>查询瓶颈和容量问题、数据同步的开发成本问题、数据一致性问题、组件过多带来的维护复杂问题等等。该架构简单清晰，两个系统能力互补，可以发挥各自系统最大的优势，且成本最低、性能最好、扩展性最强，可以支撑</a:t>
            </a:r>
            <a:r>
              <a:rPr lang="en-US" altLang="zh-CN" sz="2000" dirty="0">
                <a:effectLst/>
              </a:rPr>
              <a:t>X10</a:t>
            </a:r>
            <a:r>
              <a:rPr lang="zh-CN" altLang="en-US" sz="2000" dirty="0">
                <a:effectLst/>
              </a:rPr>
              <a:t>，</a:t>
            </a:r>
            <a:r>
              <a:rPr lang="en-US" altLang="zh-CN" sz="2000" dirty="0">
                <a:effectLst/>
              </a:rPr>
              <a:t>X100</a:t>
            </a:r>
            <a:r>
              <a:rPr lang="zh-CN" altLang="en-US" sz="2000" dirty="0">
                <a:effectLst/>
              </a:rPr>
              <a:t>的业务增长</a:t>
            </a:r>
            <a:r>
              <a:rPr lang="zh-CN" altLang="en-US" sz="2400" dirty="0">
                <a:effectLst/>
              </a:rPr>
              <a:t>。</a:t>
            </a:r>
          </a:p>
        </p:txBody>
      </p:sp>
      <p:pic>
        <p:nvPicPr>
          <p:cNvPr id="31745" name="Picture 1">
            <a:extLst>
              <a:ext uri="{FF2B5EF4-FFF2-40B4-BE49-F238E27FC236}">
                <a16:creationId xmlns:a16="http://schemas.microsoft.com/office/drawing/2014/main" id="{4D8E2E8B-BB28-8CBD-87A6-FF6EA33D95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3793" y="3580222"/>
            <a:ext cx="7204414" cy="30805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F0CCB57E-9A49-35A8-95AF-CBA72E3532A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730010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6906058"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核心模块设计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订单模块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无分库分表</a:t>
            </a:r>
          </a:p>
        </p:txBody>
      </p:sp>
      <p:sp>
        <p:nvSpPr>
          <p:cNvPr id="6" name="TextBox 5">
            <a:extLst>
              <a:ext uri="{FF2B5EF4-FFF2-40B4-BE49-F238E27FC236}">
                <a16:creationId xmlns:a16="http://schemas.microsoft.com/office/drawing/2014/main" id="{ED8BCF8B-9E87-F47E-9685-6F24C1268A46}"/>
              </a:ext>
            </a:extLst>
          </p:cNvPr>
          <p:cNvSpPr txBox="1"/>
          <p:nvPr/>
        </p:nvSpPr>
        <p:spPr>
          <a:xfrm>
            <a:off x="332509" y="779455"/>
            <a:ext cx="11534594" cy="6124754"/>
          </a:xfrm>
          <a:prstGeom prst="rect">
            <a:avLst/>
          </a:prstGeom>
          <a:noFill/>
        </p:spPr>
        <p:txBody>
          <a:bodyPr wrap="square">
            <a:spAutoFit/>
          </a:bodyPr>
          <a:lstStyle/>
          <a:p>
            <a:r>
              <a:rPr lang="en-US" altLang="zh-CN" sz="3200" b="1" dirty="0">
                <a:effectLst/>
              </a:rPr>
              <a:t>MySQL + </a:t>
            </a:r>
            <a:r>
              <a:rPr lang="en-US" altLang="zh-CN" sz="3200" b="1" dirty="0" err="1">
                <a:effectLst/>
              </a:rPr>
              <a:t>Tablestore</a:t>
            </a:r>
            <a:endParaRPr lang="en-US" altLang="zh-CN" sz="3200" b="1" dirty="0">
              <a:effectLst/>
            </a:endParaRPr>
          </a:p>
          <a:p>
            <a:r>
              <a:rPr lang="zh-CN" altLang="en-US" sz="2000" dirty="0">
                <a:effectLst/>
              </a:rPr>
              <a:t>该架构依赖 </a:t>
            </a:r>
            <a:r>
              <a:rPr lang="en-US" altLang="zh-CN" sz="2000" dirty="0">
                <a:effectLst/>
              </a:rPr>
              <a:t>MySQL </a:t>
            </a:r>
            <a:r>
              <a:rPr lang="zh-CN" altLang="en-US" sz="2000" dirty="0">
                <a:effectLst/>
              </a:rPr>
              <a:t>和 </a:t>
            </a:r>
            <a:r>
              <a:rPr lang="en-US" altLang="zh-CN" sz="2000" dirty="0" err="1">
                <a:effectLst/>
              </a:rPr>
              <a:t>Tablestore</a:t>
            </a:r>
            <a:r>
              <a:rPr lang="en-US" altLang="zh-CN" sz="2000" dirty="0">
                <a:effectLst/>
              </a:rPr>
              <a:t> </a:t>
            </a:r>
            <a:r>
              <a:rPr lang="zh-CN" altLang="en-US" sz="2000" dirty="0">
                <a:effectLst/>
              </a:rPr>
              <a:t>作为核心组件，</a:t>
            </a:r>
            <a:r>
              <a:rPr lang="en-US" altLang="zh-CN" sz="2000" dirty="0">
                <a:solidFill>
                  <a:srgbClr val="FF0000"/>
                </a:solidFill>
                <a:effectLst/>
              </a:rPr>
              <a:t>MySQL </a:t>
            </a:r>
            <a:r>
              <a:rPr lang="zh-CN" altLang="en-US" sz="2000" dirty="0">
                <a:solidFill>
                  <a:srgbClr val="FF0000"/>
                </a:solidFill>
                <a:effectLst/>
              </a:rPr>
              <a:t>完成业务逻辑相关任务</a:t>
            </a:r>
            <a:r>
              <a:rPr lang="zh-CN" altLang="en-US" sz="2000" dirty="0">
                <a:effectLst/>
              </a:rPr>
              <a:t>，且</a:t>
            </a:r>
            <a:r>
              <a:rPr lang="zh-CN" altLang="en-US" sz="2000" dirty="0">
                <a:solidFill>
                  <a:srgbClr val="FF0000"/>
                </a:solidFill>
                <a:effectLst/>
              </a:rPr>
              <a:t>数据</a:t>
            </a:r>
            <a:r>
              <a:rPr lang="zh-CN" altLang="en-US" sz="2000" dirty="0">
                <a:effectLst/>
              </a:rPr>
              <a:t>根据需求</a:t>
            </a:r>
            <a:r>
              <a:rPr lang="zh-CN" altLang="en-US" sz="2000" dirty="0">
                <a:solidFill>
                  <a:srgbClr val="FF0000"/>
                </a:solidFill>
                <a:effectLst/>
              </a:rPr>
              <a:t>仅保留最近</a:t>
            </a:r>
            <a:r>
              <a:rPr lang="en-US" altLang="zh-CN" sz="2000" dirty="0">
                <a:solidFill>
                  <a:srgbClr val="FF0000"/>
                </a:solidFill>
                <a:effectLst/>
              </a:rPr>
              <a:t>0.5 ~ 3</a:t>
            </a:r>
            <a:r>
              <a:rPr lang="zh-CN" altLang="en-US" sz="2000" dirty="0">
                <a:solidFill>
                  <a:srgbClr val="FF0000"/>
                </a:solidFill>
                <a:effectLst/>
              </a:rPr>
              <a:t>个月</a:t>
            </a:r>
            <a:r>
              <a:rPr lang="zh-CN" altLang="en-US" sz="2000" dirty="0">
                <a:effectLst/>
              </a:rPr>
              <a:t>，不会触发 </a:t>
            </a:r>
            <a:r>
              <a:rPr lang="en-US" altLang="zh-CN" sz="2000" dirty="0">
                <a:effectLst/>
              </a:rPr>
              <a:t>MySQL </a:t>
            </a:r>
            <a:r>
              <a:rPr lang="zh-CN" altLang="en-US" sz="2000" dirty="0">
                <a:effectLst/>
              </a:rPr>
              <a:t>的各项瓶颈，因此无需再分库分表。</a:t>
            </a:r>
            <a:r>
              <a:rPr lang="en-US" altLang="zh-CN" sz="2000" dirty="0" err="1">
                <a:solidFill>
                  <a:srgbClr val="FF0000"/>
                </a:solidFill>
                <a:effectLst/>
              </a:rPr>
              <a:t>Tablestore</a:t>
            </a:r>
            <a:r>
              <a:rPr lang="en-US" altLang="zh-CN" sz="2000" dirty="0">
                <a:solidFill>
                  <a:srgbClr val="FF0000"/>
                </a:solidFill>
                <a:effectLst/>
              </a:rPr>
              <a:t> </a:t>
            </a:r>
            <a:r>
              <a:rPr lang="zh-CN" altLang="en-US" sz="2000" dirty="0">
                <a:solidFill>
                  <a:srgbClr val="FF0000"/>
                </a:solidFill>
                <a:effectLst/>
              </a:rPr>
              <a:t>作为订单数据中台</a:t>
            </a:r>
            <a:r>
              <a:rPr lang="zh-CN" altLang="en-US" sz="2000" dirty="0">
                <a:effectLst/>
              </a:rPr>
              <a:t>完成</a:t>
            </a:r>
            <a:r>
              <a:rPr lang="zh-CN" altLang="en-US" sz="2000" dirty="0">
                <a:solidFill>
                  <a:srgbClr val="FF0000"/>
                </a:solidFill>
                <a:effectLst/>
              </a:rPr>
              <a:t>订单查询、分析等</a:t>
            </a:r>
            <a:r>
              <a:rPr lang="zh-CN" altLang="en-US" sz="2000" dirty="0">
                <a:effectLst/>
              </a:rPr>
              <a:t>一系列功能。该架构方案能够满足我们在需求分析中提到的各项需求，总结如下：</a:t>
            </a:r>
          </a:p>
          <a:p>
            <a:pPr>
              <a:buFont typeface="+mj-lt"/>
              <a:buAutoNum type="arabicPeriod"/>
            </a:pPr>
            <a:r>
              <a:rPr lang="zh-CN" altLang="en-US" sz="2000" b="1" dirty="0">
                <a:effectLst/>
              </a:rPr>
              <a:t>千亿级的数据存储能力。</a:t>
            </a:r>
            <a:r>
              <a:rPr lang="en-US" altLang="zh-CN" sz="2000" dirty="0">
                <a:effectLst/>
              </a:rPr>
              <a:t>MySQL</a:t>
            </a:r>
            <a:r>
              <a:rPr lang="zh-CN" altLang="en-US" sz="2000" dirty="0">
                <a:effectLst/>
              </a:rPr>
              <a:t>仅仅存储近一段时间的数据，</a:t>
            </a:r>
            <a:r>
              <a:rPr lang="en-US" altLang="zh-CN" sz="2000" dirty="0" err="1">
                <a:effectLst/>
              </a:rPr>
              <a:t>Tablestore</a:t>
            </a:r>
            <a:r>
              <a:rPr lang="zh-CN" altLang="en-US" sz="2000" dirty="0">
                <a:effectLst/>
              </a:rPr>
              <a:t>可以无限水平扩展，因此该架构方案的</a:t>
            </a:r>
            <a:r>
              <a:rPr lang="zh-CN" altLang="en-US" sz="2000" dirty="0">
                <a:solidFill>
                  <a:srgbClr val="FF0000"/>
                </a:solidFill>
                <a:effectLst/>
              </a:rPr>
              <a:t>存储能力和容量都不是问题</a:t>
            </a:r>
            <a:r>
              <a:rPr lang="zh-CN" altLang="en-US" sz="2000" dirty="0">
                <a:effectLst/>
              </a:rPr>
              <a:t>。</a:t>
            </a:r>
          </a:p>
          <a:p>
            <a:pPr>
              <a:buFont typeface="+mj-lt"/>
              <a:buAutoNum type="arabicPeriod"/>
            </a:pPr>
            <a:r>
              <a:rPr lang="zh-CN" altLang="en-US" sz="2000" b="1" dirty="0">
                <a:effectLst/>
              </a:rPr>
              <a:t>成本。</a:t>
            </a:r>
            <a:r>
              <a:rPr lang="en-US" altLang="zh-CN" sz="2000" dirty="0" err="1">
                <a:effectLst/>
              </a:rPr>
              <a:t>Tablestore</a:t>
            </a:r>
            <a:r>
              <a:rPr lang="zh-CN" altLang="en-US" sz="2000" dirty="0">
                <a:effectLst/>
              </a:rPr>
              <a:t>是采用存储计算分离架构，底层基于飞天盘古分布式文件系统，实现存储和计算成本分离，因此相对传统的</a:t>
            </a:r>
            <a:r>
              <a:rPr lang="en-US" altLang="zh-CN" sz="2000" dirty="0">
                <a:effectLst/>
              </a:rPr>
              <a:t>MySQL</a:t>
            </a:r>
            <a:r>
              <a:rPr lang="zh-CN" altLang="en-US" sz="2000" dirty="0">
                <a:effectLst/>
              </a:rPr>
              <a:t>等数据库成本要低很多。</a:t>
            </a:r>
          </a:p>
          <a:p>
            <a:pPr>
              <a:buFont typeface="+mj-lt"/>
              <a:buAutoNum type="arabicPeriod"/>
            </a:pPr>
            <a:r>
              <a:rPr lang="zh-CN" altLang="en-US" sz="2000" b="1" dirty="0">
                <a:effectLst/>
              </a:rPr>
              <a:t>查询功能及其完整度。</a:t>
            </a:r>
            <a:r>
              <a:rPr lang="en-US" altLang="zh-CN" sz="2000" dirty="0" err="1">
                <a:effectLst/>
              </a:rPr>
              <a:t>Tablestore</a:t>
            </a:r>
            <a:r>
              <a:rPr lang="zh-CN" altLang="en-US" sz="2000" dirty="0">
                <a:effectLst/>
              </a:rPr>
              <a:t>具有丰富的查询方式，包括基于主表的主键查询、主键范围查询，基于多元索引的多字段自由组合查询、模糊查询、统计聚合、全文检索、地理位置查询等。因为订单查询场景丰富，不同的查询场景需要不同类型的索引。</a:t>
            </a:r>
            <a:r>
              <a:rPr lang="en-US" altLang="zh-CN" sz="2000" dirty="0" err="1">
                <a:solidFill>
                  <a:srgbClr val="FF0000"/>
                </a:solidFill>
                <a:effectLst/>
              </a:rPr>
              <a:t>Tablestore</a:t>
            </a:r>
            <a:r>
              <a:rPr lang="en-US" altLang="zh-CN" sz="2000" dirty="0">
                <a:solidFill>
                  <a:srgbClr val="FF0000"/>
                </a:solidFill>
                <a:effectLst/>
              </a:rPr>
              <a:t> </a:t>
            </a:r>
            <a:r>
              <a:rPr lang="zh-CN" altLang="en-US" sz="2000" dirty="0">
                <a:solidFill>
                  <a:srgbClr val="FF0000"/>
                </a:solidFill>
                <a:effectLst/>
              </a:rPr>
              <a:t>提供多元化的索引来满足不同类型场景下的数据查询需求</a:t>
            </a:r>
            <a:r>
              <a:rPr lang="zh-CN" altLang="en-US" sz="2000" dirty="0">
                <a:effectLst/>
              </a:rPr>
              <a:t>，其多元索引基于倒排索引和列式存储，可以应对大规模数据和复杂查询场景下的各项查询难题。</a:t>
            </a:r>
          </a:p>
          <a:p>
            <a:pPr>
              <a:buFont typeface="+mj-lt"/>
              <a:buAutoNum type="arabicPeriod"/>
            </a:pPr>
            <a:r>
              <a:rPr lang="zh-CN" altLang="en-US" sz="2000" b="1" dirty="0">
                <a:effectLst/>
              </a:rPr>
              <a:t>系统可用性和扩展能力。</a:t>
            </a:r>
            <a:r>
              <a:rPr lang="en-US" altLang="zh-CN" sz="2000" dirty="0" err="1">
                <a:effectLst/>
              </a:rPr>
              <a:t>Tablestore</a:t>
            </a:r>
            <a:r>
              <a:rPr lang="en-US" altLang="zh-CN" sz="2000" dirty="0">
                <a:effectLst/>
              </a:rPr>
              <a:t> </a:t>
            </a:r>
            <a:r>
              <a:rPr lang="zh-CN" altLang="en-US" sz="2000" dirty="0">
                <a:effectLst/>
              </a:rPr>
              <a:t>是一个 </a:t>
            </a:r>
            <a:r>
              <a:rPr lang="en-US" altLang="zh-CN" sz="2000" dirty="0">
                <a:effectLst/>
              </a:rPr>
              <a:t>Serverless </a:t>
            </a:r>
            <a:r>
              <a:rPr lang="zh-CN" altLang="en-US" sz="2000" dirty="0">
                <a:effectLst/>
              </a:rPr>
              <a:t>服务化的产品，</a:t>
            </a:r>
            <a:r>
              <a:rPr lang="zh-CN" altLang="en-US" sz="2000" dirty="0">
                <a:solidFill>
                  <a:srgbClr val="FF0000"/>
                </a:solidFill>
                <a:effectLst/>
              </a:rPr>
              <a:t>全托管，零运维</a:t>
            </a:r>
            <a:r>
              <a:rPr lang="zh-CN" altLang="en-US" sz="2000" dirty="0">
                <a:effectLst/>
              </a:rPr>
              <a:t>。在大规模订单系统里，偶尔需要定期的大规模数据导入，来自在线数据库或者是来自离线计算引擎，此时需要有足够的计算能力能接纳高吞吐的写入，而平时可能仅需要比较小的计算能力，计算资源要足够的弹性。在订单量突增的情况下，</a:t>
            </a:r>
            <a:r>
              <a:rPr lang="en-US" altLang="zh-CN" sz="2000" dirty="0" err="1">
                <a:solidFill>
                  <a:srgbClr val="FF0000"/>
                </a:solidFill>
                <a:effectLst/>
              </a:rPr>
              <a:t>Tablestore</a:t>
            </a:r>
            <a:r>
              <a:rPr lang="en-US" altLang="zh-CN" sz="2000" dirty="0">
                <a:solidFill>
                  <a:srgbClr val="FF0000"/>
                </a:solidFill>
                <a:effectLst/>
              </a:rPr>
              <a:t> </a:t>
            </a:r>
            <a:r>
              <a:rPr lang="zh-CN" altLang="en-US" sz="2000" dirty="0">
                <a:solidFill>
                  <a:srgbClr val="FF0000"/>
                </a:solidFill>
                <a:effectLst/>
              </a:rPr>
              <a:t>能够自动水平扩容，用户无感知</a:t>
            </a:r>
            <a:r>
              <a:rPr lang="zh-CN" altLang="en-US" sz="2000" dirty="0">
                <a:effectLst/>
              </a:rPr>
              <a:t>。</a:t>
            </a:r>
            <a:r>
              <a:rPr lang="en-US" altLang="zh-CN" sz="2000" dirty="0" err="1">
                <a:effectLst/>
              </a:rPr>
              <a:t>Tablestore</a:t>
            </a:r>
            <a:r>
              <a:rPr lang="en-US" altLang="zh-CN" sz="2000" dirty="0">
                <a:effectLst/>
              </a:rPr>
              <a:t> </a:t>
            </a:r>
            <a:r>
              <a:rPr lang="zh-CN" altLang="en-US" sz="2000" dirty="0">
                <a:effectLst/>
              </a:rPr>
              <a:t>的 </a:t>
            </a:r>
            <a:r>
              <a:rPr lang="en-US" altLang="zh-CN" sz="2000" dirty="0">
                <a:effectLst/>
              </a:rPr>
              <a:t>Serverless </a:t>
            </a:r>
            <a:r>
              <a:rPr lang="zh-CN" altLang="en-US" sz="2000" dirty="0">
                <a:effectLst/>
              </a:rPr>
              <a:t>化让用户体验更好，做到开箱即用，弹性扩容，按量付费。</a:t>
            </a:r>
          </a:p>
        </p:txBody>
      </p:sp>
      <p:sp>
        <p:nvSpPr>
          <p:cNvPr id="7" name="Rectangle 2">
            <a:extLst>
              <a:ext uri="{FF2B5EF4-FFF2-40B4-BE49-F238E27FC236}">
                <a16:creationId xmlns:a16="http://schemas.microsoft.com/office/drawing/2014/main" id="{F0CCB57E-9A49-35A8-95AF-CBA72E3532A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9596371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6906058"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核心模块设计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订单模块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无分库分表</a:t>
            </a:r>
          </a:p>
        </p:txBody>
      </p:sp>
      <p:sp>
        <p:nvSpPr>
          <p:cNvPr id="6" name="TextBox 5">
            <a:extLst>
              <a:ext uri="{FF2B5EF4-FFF2-40B4-BE49-F238E27FC236}">
                <a16:creationId xmlns:a16="http://schemas.microsoft.com/office/drawing/2014/main" id="{ED8BCF8B-9E87-F47E-9685-6F24C1268A46}"/>
              </a:ext>
            </a:extLst>
          </p:cNvPr>
          <p:cNvSpPr txBox="1"/>
          <p:nvPr/>
        </p:nvSpPr>
        <p:spPr>
          <a:xfrm>
            <a:off x="332509" y="779455"/>
            <a:ext cx="11534594" cy="1815882"/>
          </a:xfrm>
          <a:prstGeom prst="rect">
            <a:avLst/>
          </a:prstGeom>
          <a:noFill/>
        </p:spPr>
        <p:txBody>
          <a:bodyPr wrap="square">
            <a:spAutoFit/>
          </a:bodyPr>
          <a:lstStyle/>
          <a:p>
            <a:r>
              <a:rPr lang="en-US" altLang="zh-CN" sz="3200" b="1" dirty="0" err="1">
                <a:effectLst/>
              </a:rPr>
              <a:t>Tablestore</a:t>
            </a:r>
            <a:endParaRPr lang="en-US" altLang="zh-CN" sz="3200" b="1" dirty="0">
              <a:effectLst/>
            </a:endParaRPr>
          </a:p>
          <a:p>
            <a:r>
              <a:rPr lang="en-US" altLang="zh-CN" sz="2000" dirty="0" err="1">
                <a:effectLst/>
              </a:rPr>
              <a:t>MySQL+Tablestore</a:t>
            </a:r>
            <a:r>
              <a:rPr lang="en-US" altLang="zh-CN" sz="2000" dirty="0">
                <a:effectLst/>
              </a:rPr>
              <a:t> </a:t>
            </a:r>
            <a:r>
              <a:rPr lang="zh-CN" altLang="en-US" sz="2000" dirty="0">
                <a:effectLst/>
              </a:rPr>
              <a:t>的方案是一个相对完善的架构方案，如果</a:t>
            </a:r>
            <a:r>
              <a:rPr lang="zh-CN" altLang="en-US" sz="2000" dirty="0">
                <a:solidFill>
                  <a:srgbClr val="FF0000"/>
                </a:solidFill>
                <a:effectLst/>
              </a:rPr>
              <a:t>不是强依赖</a:t>
            </a:r>
            <a:r>
              <a:rPr lang="en-US" altLang="zh-CN" sz="2000" dirty="0">
                <a:solidFill>
                  <a:srgbClr val="FF0000"/>
                </a:solidFill>
                <a:effectLst/>
              </a:rPr>
              <a:t>MySQL</a:t>
            </a:r>
            <a:r>
              <a:rPr lang="zh-CN" altLang="en-US" sz="2000" dirty="0">
                <a:effectLst/>
              </a:rPr>
              <a:t>，比如没有遗留系统必须依赖</a:t>
            </a:r>
            <a:r>
              <a:rPr lang="en-US" altLang="zh-CN" sz="2000" dirty="0">
                <a:effectLst/>
              </a:rPr>
              <a:t>SQL</a:t>
            </a:r>
            <a:r>
              <a:rPr lang="zh-CN" altLang="en-US" sz="2000" dirty="0">
                <a:effectLst/>
              </a:rPr>
              <a:t>等限制外，那么该架构还有精简的余地。去掉</a:t>
            </a:r>
            <a:r>
              <a:rPr lang="en-US" altLang="zh-CN" sz="2000" dirty="0">
                <a:effectLst/>
              </a:rPr>
              <a:t>MySQL</a:t>
            </a:r>
            <a:r>
              <a:rPr lang="zh-CN" altLang="en-US" sz="2000" dirty="0">
                <a:effectLst/>
              </a:rPr>
              <a:t>后，将仅仅依赖</a:t>
            </a:r>
            <a:r>
              <a:rPr lang="en-US" altLang="zh-CN" sz="2000" dirty="0" err="1">
                <a:effectLst/>
              </a:rPr>
              <a:t>Tablestore</a:t>
            </a:r>
            <a:r>
              <a:rPr lang="zh-CN" altLang="en-US" sz="2000" dirty="0">
                <a:effectLst/>
              </a:rPr>
              <a:t>完成订单系统相关的所有需求，系统的架构复杂度更低。</a:t>
            </a:r>
          </a:p>
          <a:p>
            <a:endParaRPr lang="zh-CN" altLang="en-US" sz="2000" dirty="0">
              <a:effectLst/>
            </a:endParaRPr>
          </a:p>
        </p:txBody>
      </p:sp>
      <p:sp>
        <p:nvSpPr>
          <p:cNvPr id="7" name="Rectangle 2">
            <a:extLst>
              <a:ext uri="{FF2B5EF4-FFF2-40B4-BE49-F238E27FC236}">
                <a16:creationId xmlns:a16="http://schemas.microsoft.com/office/drawing/2014/main" id="{F0CCB57E-9A49-35A8-95AF-CBA72E3532A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2769" name="Picture 1">
            <a:extLst>
              <a:ext uri="{FF2B5EF4-FFF2-40B4-BE49-F238E27FC236}">
                <a16:creationId xmlns:a16="http://schemas.microsoft.com/office/drawing/2014/main" id="{AF3270FB-53CF-0C75-B6A5-340E8F3332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045" y="2258914"/>
            <a:ext cx="4801438" cy="40074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CC2A4A8-E4B6-3018-E046-E9CDEFE5A0C9}"/>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58F3C729-2F4B-430A-1250-81DD9EE089E0}"/>
              </a:ext>
            </a:extLst>
          </p:cNvPr>
          <p:cNvSpPr txBox="1"/>
          <p:nvPr/>
        </p:nvSpPr>
        <p:spPr>
          <a:xfrm>
            <a:off x="5603631" y="2595337"/>
            <a:ext cx="6425008" cy="3170099"/>
          </a:xfrm>
          <a:prstGeom prst="rect">
            <a:avLst/>
          </a:prstGeom>
          <a:noFill/>
        </p:spPr>
        <p:txBody>
          <a:bodyPr wrap="square">
            <a:spAutoFit/>
          </a:bodyPr>
          <a:lstStyle/>
          <a:p>
            <a:r>
              <a:rPr lang="zh-CN" altLang="en-US" sz="2000" dirty="0">
                <a:effectLst/>
              </a:rPr>
              <a:t>仅基于 </a:t>
            </a:r>
            <a:r>
              <a:rPr lang="en-US" altLang="zh-CN" sz="2000" dirty="0" err="1">
                <a:effectLst/>
              </a:rPr>
              <a:t>Tablestore</a:t>
            </a:r>
            <a:r>
              <a:rPr lang="en-US" altLang="zh-CN" sz="2000" dirty="0">
                <a:effectLst/>
              </a:rPr>
              <a:t> </a:t>
            </a:r>
            <a:r>
              <a:rPr lang="zh-CN" altLang="en-US" sz="2000" dirty="0">
                <a:effectLst/>
              </a:rPr>
              <a:t>的架构方案，是</a:t>
            </a:r>
            <a:r>
              <a:rPr lang="zh-CN" altLang="en-US" sz="2000" dirty="0">
                <a:solidFill>
                  <a:srgbClr val="FF0000"/>
                </a:solidFill>
                <a:effectLst/>
              </a:rPr>
              <a:t>需要牺牲一些</a:t>
            </a:r>
            <a:r>
              <a:rPr lang="en-US" altLang="zh-CN" sz="2000" dirty="0">
                <a:solidFill>
                  <a:srgbClr val="FF0000"/>
                </a:solidFill>
                <a:effectLst/>
              </a:rPr>
              <a:t>MySQL</a:t>
            </a:r>
            <a:r>
              <a:rPr lang="zh-CN" altLang="en-US" sz="2000" dirty="0">
                <a:solidFill>
                  <a:srgbClr val="FF0000"/>
                </a:solidFill>
                <a:effectLst/>
              </a:rPr>
              <a:t>的能力</a:t>
            </a:r>
            <a:r>
              <a:rPr lang="zh-CN" altLang="en-US" sz="2000" dirty="0">
                <a:effectLst/>
              </a:rPr>
              <a:t>，比如连表查询</a:t>
            </a:r>
            <a:r>
              <a:rPr lang="en-US" altLang="zh-CN" sz="2000" dirty="0">
                <a:effectLst/>
              </a:rPr>
              <a:t>(join)</a:t>
            </a:r>
            <a:r>
              <a:rPr lang="zh-CN" altLang="en-US" sz="2000" dirty="0">
                <a:effectLst/>
              </a:rPr>
              <a:t>、复杂事务、</a:t>
            </a:r>
            <a:r>
              <a:rPr lang="en-US" altLang="zh-CN" sz="2000" dirty="0">
                <a:effectLst/>
              </a:rPr>
              <a:t>SQL</a:t>
            </a:r>
            <a:r>
              <a:rPr lang="zh-CN" altLang="en-US" sz="2000" dirty="0">
                <a:effectLst/>
              </a:rPr>
              <a:t>语句支持等。 在 </a:t>
            </a:r>
            <a:r>
              <a:rPr lang="en-US" altLang="zh-CN" sz="2000" dirty="0" err="1">
                <a:effectLst/>
              </a:rPr>
              <a:t>Tablestore</a:t>
            </a:r>
            <a:r>
              <a:rPr lang="zh-CN" altLang="en-US" sz="2000" dirty="0">
                <a:effectLst/>
              </a:rPr>
              <a:t>上，一般是宽表的形式来存储订单，尽量避免 </a:t>
            </a:r>
            <a:r>
              <a:rPr lang="en-US" altLang="zh-CN" sz="2000" dirty="0">
                <a:effectLst/>
              </a:rPr>
              <a:t>join</a:t>
            </a:r>
            <a:r>
              <a:rPr lang="zh-CN" altLang="en-US" sz="2000" dirty="0">
                <a:effectLst/>
              </a:rPr>
              <a:t>。同时 </a:t>
            </a:r>
            <a:r>
              <a:rPr lang="en-US" altLang="zh-CN" sz="2000" dirty="0" err="1">
                <a:effectLst/>
              </a:rPr>
              <a:t>Tablestore</a:t>
            </a:r>
            <a:r>
              <a:rPr lang="en-US" altLang="zh-CN" sz="2000" dirty="0">
                <a:effectLst/>
              </a:rPr>
              <a:t> </a:t>
            </a:r>
            <a:r>
              <a:rPr lang="zh-CN" altLang="en-US" sz="2000" dirty="0">
                <a:effectLst/>
              </a:rPr>
              <a:t>支持分区键级别的事务，</a:t>
            </a:r>
            <a:r>
              <a:rPr lang="zh-CN" altLang="en-US" sz="2000" dirty="0">
                <a:solidFill>
                  <a:srgbClr val="FF0000"/>
                </a:solidFill>
                <a:effectLst/>
              </a:rPr>
              <a:t>能满足一些简单的事务需求</a:t>
            </a:r>
            <a:r>
              <a:rPr lang="zh-CN" altLang="en-US" sz="2000" dirty="0">
                <a:effectLst/>
              </a:rPr>
              <a:t>。关</a:t>
            </a:r>
            <a:r>
              <a:rPr lang="zh-CN" altLang="en-US" sz="2000" dirty="0">
                <a:solidFill>
                  <a:srgbClr val="FF0000"/>
                </a:solidFill>
                <a:effectLst/>
              </a:rPr>
              <a:t>于 </a:t>
            </a:r>
            <a:r>
              <a:rPr lang="en-US" altLang="zh-CN" sz="2000" dirty="0">
                <a:solidFill>
                  <a:srgbClr val="FF0000"/>
                </a:solidFill>
                <a:effectLst/>
              </a:rPr>
              <a:t>SQL </a:t>
            </a:r>
            <a:r>
              <a:rPr lang="zh-CN" altLang="en-US" sz="2000" dirty="0">
                <a:solidFill>
                  <a:srgbClr val="FF0000"/>
                </a:solidFill>
                <a:effectLst/>
              </a:rPr>
              <a:t>语句，大部分 </a:t>
            </a:r>
            <a:r>
              <a:rPr lang="en-US" altLang="zh-CN" sz="2000" dirty="0">
                <a:solidFill>
                  <a:srgbClr val="FF0000"/>
                </a:solidFill>
                <a:effectLst/>
              </a:rPr>
              <a:t>SQL </a:t>
            </a:r>
            <a:r>
              <a:rPr lang="zh-CN" altLang="en-US" sz="2000" dirty="0">
                <a:solidFill>
                  <a:srgbClr val="FF0000"/>
                </a:solidFill>
                <a:effectLst/>
              </a:rPr>
              <a:t>都可以转化成 </a:t>
            </a:r>
            <a:r>
              <a:rPr lang="en-US" altLang="zh-CN" sz="2000" dirty="0" err="1">
                <a:solidFill>
                  <a:srgbClr val="FF0000"/>
                </a:solidFill>
                <a:effectLst/>
              </a:rPr>
              <a:t>Tablestore</a:t>
            </a:r>
            <a:r>
              <a:rPr lang="en-US" altLang="zh-CN" sz="2000" dirty="0">
                <a:solidFill>
                  <a:srgbClr val="FF0000"/>
                </a:solidFill>
                <a:effectLst/>
              </a:rPr>
              <a:t> </a:t>
            </a:r>
            <a:r>
              <a:rPr lang="zh-CN" altLang="en-US" sz="2000" dirty="0">
                <a:solidFill>
                  <a:srgbClr val="FF0000"/>
                </a:solidFill>
                <a:effectLst/>
              </a:rPr>
              <a:t>的 </a:t>
            </a:r>
            <a:r>
              <a:rPr lang="en-US" altLang="zh-CN" sz="2000" dirty="0">
                <a:solidFill>
                  <a:srgbClr val="FF0000"/>
                </a:solidFill>
                <a:effectLst/>
              </a:rPr>
              <a:t>API</a:t>
            </a:r>
            <a:r>
              <a:rPr lang="zh-CN" altLang="en-US" sz="2000" dirty="0">
                <a:effectLst/>
              </a:rPr>
              <a:t>。如果能够接受这些方面的不足，仅使用 </a:t>
            </a:r>
            <a:r>
              <a:rPr lang="en-US" altLang="zh-CN" sz="2000" dirty="0" err="1">
                <a:effectLst/>
              </a:rPr>
              <a:t>Tablestore</a:t>
            </a:r>
            <a:r>
              <a:rPr lang="en-US" altLang="zh-CN" sz="2000" dirty="0">
                <a:effectLst/>
              </a:rPr>
              <a:t> </a:t>
            </a:r>
            <a:r>
              <a:rPr lang="zh-CN" altLang="en-US" sz="2000" dirty="0">
                <a:effectLst/>
              </a:rPr>
              <a:t>将能够</a:t>
            </a:r>
            <a:r>
              <a:rPr lang="zh-CN" altLang="en-US" sz="2000" dirty="0">
                <a:solidFill>
                  <a:srgbClr val="FF0000"/>
                </a:solidFill>
                <a:effectLst/>
              </a:rPr>
              <a:t>极大的降低架构复杂度</a:t>
            </a:r>
            <a:r>
              <a:rPr lang="zh-CN" altLang="en-US" sz="2000" dirty="0">
                <a:effectLst/>
              </a:rPr>
              <a:t>，同时能够使用 </a:t>
            </a:r>
            <a:r>
              <a:rPr lang="en-US" altLang="zh-CN" sz="2000" dirty="0" err="1">
                <a:effectLst/>
              </a:rPr>
              <a:t>Tablestore</a:t>
            </a:r>
            <a:r>
              <a:rPr lang="en-US" altLang="zh-CN" sz="2000" dirty="0">
                <a:effectLst/>
              </a:rPr>
              <a:t> </a:t>
            </a:r>
            <a:r>
              <a:rPr lang="zh-CN" altLang="en-US" sz="2000" dirty="0">
                <a:effectLst/>
              </a:rPr>
              <a:t>更多的优势，包括大规模数据存储和扩展能力、较低的成本、完整的查询能力、高可用性、实时扩展能力、完善的计算生态等等。</a:t>
            </a:r>
          </a:p>
        </p:txBody>
      </p:sp>
    </p:spTree>
    <p:extLst>
      <p:ext uri="{BB962C8B-B14F-4D97-AF65-F5344CB8AC3E}">
        <p14:creationId xmlns:p14="http://schemas.microsoft.com/office/powerpoint/2010/main" val="28961976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1885453"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05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系统环境</a:t>
            </a:r>
          </a:p>
        </p:txBody>
      </p:sp>
      <p:sp>
        <p:nvSpPr>
          <p:cNvPr id="9" name="文本框 8">
            <a:extLst>
              <a:ext uri="{FF2B5EF4-FFF2-40B4-BE49-F238E27FC236}">
                <a16:creationId xmlns:a16="http://schemas.microsoft.com/office/drawing/2014/main" id="{113E5F31-0E5B-8358-B546-9C589272F7D0}"/>
              </a:ext>
            </a:extLst>
          </p:cNvPr>
          <p:cNvSpPr txBox="1"/>
          <p:nvPr/>
        </p:nvSpPr>
        <p:spPr>
          <a:xfrm>
            <a:off x="332509" y="946909"/>
            <a:ext cx="4792852" cy="5940088"/>
          </a:xfrm>
          <a:prstGeom prst="rect">
            <a:avLst/>
          </a:prstGeom>
          <a:noFill/>
        </p:spPr>
        <p:txBody>
          <a:bodyPr wrap="square">
            <a:spAutoFit/>
          </a:bodyPr>
          <a:lstStyle/>
          <a:p>
            <a:r>
              <a:rPr lang="en-US" altLang="zh-CN" sz="2000" dirty="0">
                <a:effectLst/>
              </a:rPr>
              <a:t>1.</a:t>
            </a:r>
            <a:r>
              <a:rPr lang="zh-CN" altLang="en-US" sz="2000" b="1" dirty="0">
                <a:solidFill>
                  <a:srgbClr val="FF0000"/>
                </a:solidFill>
              </a:rPr>
              <a:t>服务器运行环境</a:t>
            </a:r>
            <a:r>
              <a:rPr lang="zh-CN" altLang="en-US" sz="2000" dirty="0">
                <a:effectLst/>
              </a:rPr>
              <a:t>：根据技术栈，需要安装特定版本的运行环境，例如</a:t>
            </a:r>
            <a:r>
              <a:rPr lang="en-US" altLang="zh-CN" sz="2000" dirty="0">
                <a:effectLst/>
              </a:rPr>
              <a:t>Node.js</a:t>
            </a:r>
            <a:r>
              <a:rPr lang="zh-CN" altLang="en-US" sz="2000" dirty="0">
                <a:effectLst/>
              </a:rPr>
              <a:t>环境、</a:t>
            </a:r>
            <a:r>
              <a:rPr lang="en-US" altLang="zh-CN" sz="2000" dirty="0">
                <a:effectLst/>
              </a:rPr>
              <a:t>Java</a:t>
            </a:r>
            <a:r>
              <a:rPr lang="zh-CN" altLang="en-US" sz="2000" dirty="0">
                <a:effectLst/>
              </a:rPr>
              <a:t>运行环境（</a:t>
            </a:r>
            <a:r>
              <a:rPr lang="en-US" altLang="zh-CN" sz="2000" dirty="0">
                <a:effectLst/>
              </a:rPr>
              <a:t>JRE/JDK</a:t>
            </a:r>
            <a:r>
              <a:rPr lang="zh-CN" altLang="en-US" sz="2000" dirty="0">
                <a:effectLst/>
              </a:rPr>
              <a:t>）、</a:t>
            </a:r>
            <a:r>
              <a:rPr lang="en-US" altLang="zh-CN" sz="2000" dirty="0">
                <a:effectLst/>
              </a:rPr>
              <a:t>Python</a:t>
            </a:r>
            <a:r>
              <a:rPr lang="zh-CN" altLang="en-US" sz="2000" dirty="0">
                <a:effectLst/>
              </a:rPr>
              <a:t>运行环境等，可能需要使用</a:t>
            </a:r>
            <a:r>
              <a:rPr lang="en-US" altLang="zh-CN" sz="2000" dirty="0">
                <a:effectLst/>
              </a:rPr>
              <a:t>Apache, Nginx</a:t>
            </a:r>
            <a:r>
              <a:rPr lang="zh-CN" altLang="en-US" sz="2000" dirty="0">
                <a:effectLst/>
              </a:rPr>
              <a:t>等</a:t>
            </a:r>
            <a:r>
              <a:rPr lang="en-US" altLang="zh-CN" sz="2000" dirty="0">
                <a:effectLst/>
              </a:rPr>
              <a:t>HTTP</a:t>
            </a:r>
            <a:r>
              <a:rPr lang="zh-CN" altLang="en-US" sz="2000" dirty="0">
                <a:effectLst/>
              </a:rPr>
              <a:t>服务器，它们不仅可以提供静态文件的服务，还可以用作反向代理和负载均衡。</a:t>
            </a:r>
            <a:endParaRPr lang="en-US" altLang="zh-CN" sz="2000" dirty="0">
              <a:effectLst/>
            </a:endParaRPr>
          </a:p>
          <a:p>
            <a:endParaRPr lang="zh-CN" altLang="en-US" sz="2000" dirty="0">
              <a:effectLst/>
            </a:endParaRPr>
          </a:p>
          <a:p>
            <a:r>
              <a:rPr lang="en-US" altLang="zh-CN" sz="2000" dirty="0"/>
              <a:t>2.</a:t>
            </a:r>
            <a:r>
              <a:rPr lang="zh-CN" altLang="en-US" sz="2000" b="1" dirty="0">
                <a:solidFill>
                  <a:srgbClr val="FF0000"/>
                </a:solidFill>
              </a:rPr>
              <a:t>日志环境</a:t>
            </a:r>
            <a:r>
              <a:rPr lang="zh-CN" altLang="en-US" sz="2000" dirty="0">
                <a:effectLst/>
              </a:rPr>
              <a:t>：需要</a:t>
            </a:r>
            <a:r>
              <a:rPr lang="en-US" altLang="zh-CN" sz="2000" dirty="0">
                <a:effectLst/>
              </a:rPr>
              <a:t>ELK Stack</a:t>
            </a:r>
            <a:r>
              <a:rPr lang="zh-CN" altLang="en-US" sz="2000" dirty="0">
                <a:effectLst/>
              </a:rPr>
              <a:t>（</a:t>
            </a:r>
            <a:r>
              <a:rPr lang="en-US" altLang="zh-CN" sz="2000" dirty="0">
                <a:effectLst/>
              </a:rPr>
              <a:t>Elasticsearch, Logstash, Kibana</a:t>
            </a:r>
            <a:r>
              <a:rPr lang="zh-CN" altLang="en-US" sz="2000" dirty="0">
                <a:effectLst/>
              </a:rPr>
              <a:t>）或类似的解决方案来收集，处理和可视化日志。</a:t>
            </a:r>
          </a:p>
          <a:p>
            <a:r>
              <a:rPr lang="zh-CN" altLang="en-US" sz="2000" dirty="0">
                <a:effectLst/>
              </a:rPr>
              <a:t>。</a:t>
            </a:r>
            <a:endParaRPr lang="en-US" altLang="zh-CN" sz="2000" dirty="0">
              <a:effectLst/>
            </a:endParaRPr>
          </a:p>
          <a:p>
            <a:endParaRPr lang="en-US" altLang="zh-CN" sz="2000" dirty="0">
              <a:effectLst/>
            </a:endParaRPr>
          </a:p>
          <a:p>
            <a:r>
              <a:rPr lang="en-US" altLang="zh-CN" sz="2000" dirty="0"/>
              <a:t>3.</a:t>
            </a:r>
            <a:r>
              <a:rPr lang="en-US" altLang="zh-CN" sz="2000" b="1" dirty="0">
                <a:solidFill>
                  <a:srgbClr val="FF0000"/>
                </a:solidFill>
                <a:effectLst/>
              </a:rPr>
              <a:t> Kafka</a:t>
            </a:r>
            <a:r>
              <a:rPr lang="zh-CN" altLang="en-US" sz="2000" b="1" dirty="0">
                <a:solidFill>
                  <a:srgbClr val="FF0000"/>
                </a:solidFill>
                <a:effectLst/>
              </a:rPr>
              <a:t>运行环境</a:t>
            </a:r>
            <a:r>
              <a:rPr lang="zh-CN" altLang="en-US" sz="2000" dirty="0">
                <a:effectLst/>
              </a:rPr>
              <a:t>：：需要一个</a:t>
            </a:r>
            <a:r>
              <a:rPr lang="en-US" altLang="zh-CN" sz="2000" dirty="0" err="1">
                <a:effectLst/>
              </a:rPr>
              <a:t>ZooKeeper</a:t>
            </a:r>
            <a:r>
              <a:rPr lang="zh-CN" altLang="en-US" sz="2000" dirty="0">
                <a:effectLst/>
              </a:rPr>
              <a:t>集群来管理和协调</a:t>
            </a:r>
            <a:r>
              <a:rPr lang="en-US" altLang="zh-CN" sz="2000" dirty="0">
                <a:effectLst/>
              </a:rPr>
              <a:t>Kafka</a:t>
            </a:r>
            <a:r>
              <a:rPr lang="zh-CN" altLang="en-US" sz="2000" dirty="0">
                <a:effectLst/>
              </a:rPr>
              <a:t>。同时，还需要安装</a:t>
            </a:r>
            <a:r>
              <a:rPr lang="en-US" altLang="zh-CN" sz="2000" dirty="0">
                <a:effectLst/>
              </a:rPr>
              <a:t>Kafka Connect</a:t>
            </a:r>
            <a:r>
              <a:rPr lang="zh-CN" altLang="en-US" sz="2000" dirty="0">
                <a:effectLst/>
              </a:rPr>
              <a:t>和</a:t>
            </a:r>
            <a:r>
              <a:rPr lang="en-US" altLang="zh-CN" sz="2000" dirty="0">
                <a:effectLst/>
              </a:rPr>
              <a:t>Kafka Streams</a:t>
            </a:r>
            <a:r>
              <a:rPr lang="zh-CN" altLang="en-US" sz="2000" dirty="0">
                <a:effectLst/>
              </a:rPr>
              <a:t>用于数据的导入</a:t>
            </a:r>
            <a:r>
              <a:rPr lang="en-US" altLang="zh-CN" sz="2000" dirty="0">
                <a:effectLst/>
              </a:rPr>
              <a:t>/</a:t>
            </a:r>
            <a:r>
              <a:rPr lang="zh-CN" altLang="en-US" sz="2000" dirty="0">
                <a:effectLst/>
              </a:rPr>
              <a:t>导出和处理</a:t>
            </a:r>
          </a:p>
          <a:p>
            <a:endParaRPr lang="zh-CN" altLang="en-US" sz="2000" dirty="0">
              <a:effectLst/>
            </a:endParaRPr>
          </a:p>
          <a:p>
            <a:r>
              <a:rPr lang="zh-CN" altLang="en-US" sz="2000" dirty="0">
                <a:effectLst/>
              </a:rPr>
              <a:t>。</a:t>
            </a:r>
          </a:p>
        </p:txBody>
      </p:sp>
      <p:sp>
        <p:nvSpPr>
          <p:cNvPr id="12" name="文本框 11">
            <a:extLst>
              <a:ext uri="{FF2B5EF4-FFF2-40B4-BE49-F238E27FC236}">
                <a16:creationId xmlns:a16="http://schemas.microsoft.com/office/drawing/2014/main" id="{DD1E07D5-B0B9-1ABA-946D-88093824197C}"/>
              </a:ext>
            </a:extLst>
          </p:cNvPr>
          <p:cNvSpPr txBox="1"/>
          <p:nvPr/>
        </p:nvSpPr>
        <p:spPr>
          <a:xfrm>
            <a:off x="6303936" y="946909"/>
            <a:ext cx="4792852" cy="5016758"/>
          </a:xfrm>
          <a:prstGeom prst="rect">
            <a:avLst/>
          </a:prstGeom>
          <a:noFill/>
        </p:spPr>
        <p:txBody>
          <a:bodyPr wrap="square">
            <a:spAutoFit/>
          </a:bodyPr>
          <a:lstStyle/>
          <a:p>
            <a:r>
              <a:rPr lang="en-US" altLang="zh-CN" sz="2000" dirty="0"/>
              <a:t>4</a:t>
            </a:r>
            <a:r>
              <a:rPr lang="en-US" altLang="zh-CN" sz="2000" dirty="0">
                <a:effectLst/>
              </a:rPr>
              <a:t>.</a:t>
            </a:r>
            <a:r>
              <a:rPr lang="zh-CN" altLang="en-US" sz="2000" b="1" dirty="0">
                <a:solidFill>
                  <a:srgbClr val="FF0000"/>
                </a:solidFill>
                <a:effectLst/>
              </a:rPr>
              <a:t>容器运行环境</a:t>
            </a:r>
            <a:r>
              <a:rPr lang="zh-CN" altLang="en-US" sz="2000" dirty="0">
                <a:effectLst/>
              </a:rPr>
              <a:t>：使用</a:t>
            </a:r>
            <a:r>
              <a:rPr lang="en-US" altLang="zh-CN" sz="2000" dirty="0">
                <a:effectLst/>
              </a:rPr>
              <a:t>Docker</a:t>
            </a:r>
            <a:r>
              <a:rPr lang="zh-CN" altLang="en-US" sz="2000" dirty="0">
                <a:effectLst/>
              </a:rPr>
              <a:t>和</a:t>
            </a:r>
            <a:r>
              <a:rPr lang="en-US" altLang="zh-CN" sz="2000" dirty="0">
                <a:effectLst/>
              </a:rPr>
              <a:t>Kubernetes</a:t>
            </a:r>
            <a:r>
              <a:rPr lang="zh-CN" altLang="en-US" sz="2000" dirty="0">
                <a:effectLst/>
              </a:rPr>
              <a:t>，需要在服务器上安装</a:t>
            </a:r>
            <a:r>
              <a:rPr lang="en-US" altLang="zh-CN" sz="2000" dirty="0">
                <a:effectLst/>
              </a:rPr>
              <a:t>Docker Engine</a:t>
            </a:r>
            <a:r>
              <a:rPr lang="zh-CN" altLang="en-US" sz="2000" dirty="0">
                <a:effectLst/>
              </a:rPr>
              <a:t>和</a:t>
            </a:r>
            <a:r>
              <a:rPr lang="en-US" altLang="zh-CN" sz="2000" dirty="0">
                <a:effectLst/>
              </a:rPr>
              <a:t>Kubernetes</a:t>
            </a:r>
            <a:r>
              <a:rPr lang="zh-CN" altLang="en-US" sz="2000" dirty="0">
                <a:effectLst/>
              </a:rPr>
              <a:t>。使用的是云服务，可能需要安装对应的</a:t>
            </a:r>
            <a:r>
              <a:rPr lang="en-US" altLang="zh-CN" sz="2000" dirty="0">
                <a:effectLst/>
              </a:rPr>
              <a:t>SDK</a:t>
            </a:r>
            <a:r>
              <a:rPr lang="zh-CN" altLang="en-US" sz="2000" dirty="0">
                <a:effectLst/>
              </a:rPr>
              <a:t>和</a:t>
            </a:r>
            <a:r>
              <a:rPr lang="en-US" altLang="zh-CN" sz="2000" dirty="0">
                <a:effectLst/>
              </a:rPr>
              <a:t>CLI</a:t>
            </a:r>
            <a:r>
              <a:rPr lang="zh-CN" altLang="en-US" sz="2000" dirty="0">
                <a:effectLst/>
              </a:rPr>
              <a:t>工具。</a:t>
            </a:r>
            <a:endParaRPr lang="en-US" altLang="zh-CN" sz="2000" dirty="0">
              <a:effectLst/>
            </a:endParaRPr>
          </a:p>
          <a:p>
            <a:endParaRPr lang="en-US" altLang="zh-CN" sz="2000" dirty="0"/>
          </a:p>
          <a:p>
            <a:r>
              <a:rPr lang="en-US" altLang="zh-CN" sz="2000" dirty="0"/>
              <a:t>5</a:t>
            </a:r>
            <a:r>
              <a:rPr lang="en-US" altLang="zh-CN" sz="2000" dirty="0">
                <a:effectLst/>
              </a:rPr>
              <a:t>.</a:t>
            </a:r>
            <a:r>
              <a:rPr lang="zh-CN" altLang="en-US" sz="2000" b="1" dirty="0">
                <a:solidFill>
                  <a:srgbClr val="FF0000"/>
                </a:solidFill>
                <a:effectLst/>
              </a:rPr>
              <a:t>数据库运行环境</a:t>
            </a:r>
            <a:r>
              <a:rPr lang="zh-CN" altLang="en-US" sz="2000" dirty="0">
                <a:effectLst/>
              </a:rPr>
              <a:t>：对于</a:t>
            </a:r>
            <a:r>
              <a:rPr lang="en-US" altLang="zh-CN" sz="2000" dirty="0">
                <a:effectLst/>
              </a:rPr>
              <a:t>MySQL</a:t>
            </a:r>
            <a:r>
              <a:rPr lang="zh-CN" altLang="en-US" sz="2000" dirty="0">
                <a:effectLst/>
              </a:rPr>
              <a:t>，</a:t>
            </a:r>
            <a:r>
              <a:rPr lang="en-US" altLang="zh-CN" sz="2000" dirty="0">
                <a:effectLst/>
              </a:rPr>
              <a:t>PostgreSQL</a:t>
            </a:r>
            <a:r>
              <a:rPr lang="zh-CN" altLang="en-US" sz="2000" dirty="0">
                <a:effectLst/>
              </a:rPr>
              <a:t>等数据库，你需要在服务器上安装对应的数据库管理系统。对于</a:t>
            </a:r>
            <a:r>
              <a:rPr lang="en-US" altLang="zh-CN" sz="2000" dirty="0">
                <a:effectLst/>
              </a:rPr>
              <a:t>NoSQL</a:t>
            </a:r>
            <a:r>
              <a:rPr lang="zh-CN" altLang="en-US" sz="2000" dirty="0">
                <a:effectLst/>
              </a:rPr>
              <a:t>数据库，如</a:t>
            </a:r>
            <a:r>
              <a:rPr lang="en-US" altLang="zh-CN" sz="2000" dirty="0">
                <a:effectLst/>
              </a:rPr>
              <a:t>MongoDB</a:t>
            </a:r>
            <a:r>
              <a:rPr lang="zh-CN" altLang="en-US" sz="2000" dirty="0">
                <a:effectLst/>
              </a:rPr>
              <a:t>，同样需要对应的数据库管理系统</a:t>
            </a:r>
            <a:r>
              <a:rPr lang="en-US" altLang="zh-CN" sz="2000" dirty="0">
                <a:effectLst/>
              </a:rPr>
              <a:t>;</a:t>
            </a:r>
            <a:r>
              <a:rPr lang="zh-CN" altLang="en-US" sz="2000" dirty="0">
                <a:effectLst/>
              </a:rPr>
              <a:t>同时，由于支持分布式事务和强一致性需要使用</a:t>
            </a:r>
            <a:r>
              <a:rPr lang="en-US" altLang="zh-CN" sz="2000" dirty="0" err="1">
                <a:effectLst/>
              </a:rPr>
              <a:t>TiDB</a:t>
            </a:r>
            <a:r>
              <a:rPr lang="zh-CN" altLang="en-US" sz="2000" dirty="0">
                <a:effectLst/>
              </a:rPr>
              <a:t>。</a:t>
            </a:r>
            <a:endParaRPr lang="en-US" altLang="zh-CN" sz="2000" dirty="0">
              <a:effectLst/>
            </a:endParaRPr>
          </a:p>
          <a:p>
            <a:endParaRPr lang="zh-CN" altLang="en-US" sz="2000" dirty="0">
              <a:effectLst/>
            </a:endParaRPr>
          </a:p>
          <a:p>
            <a:r>
              <a:rPr lang="en-US" altLang="zh-CN" sz="2000" dirty="0">
                <a:effectLst/>
              </a:rPr>
              <a:t>6.</a:t>
            </a:r>
            <a:r>
              <a:rPr lang="en-US" altLang="zh-CN" sz="2000" b="1" dirty="0">
                <a:solidFill>
                  <a:srgbClr val="FF0000"/>
                </a:solidFill>
                <a:effectLst/>
              </a:rPr>
              <a:t>CI/CD</a:t>
            </a:r>
            <a:r>
              <a:rPr lang="zh-CN" altLang="en-US" sz="2000" b="1" dirty="0">
                <a:solidFill>
                  <a:srgbClr val="FF0000"/>
                </a:solidFill>
                <a:effectLst/>
              </a:rPr>
              <a:t>环境</a:t>
            </a:r>
            <a:r>
              <a:rPr lang="zh-CN" altLang="en-US" sz="2000" dirty="0">
                <a:effectLst/>
              </a:rPr>
              <a:t>：使用</a:t>
            </a:r>
            <a:r>
              <a:rPr lang="en-US" altLang="zh-CN" sz="2000" dirty="0">
                <a:effectLst/>
              </a:rPr>
              <a:t>Jenkins</a:t>
            </a:r>
            <a:r>
              <a:rPr lang="zh-CN" altLang="en-US" sz="2000" dirty="0">
                <a:effectLst/>
              </a:rPr>
              <a:t>进行持续集成和持续部署，需要在服务器上安装</a:t>
            </a:r>
            <a:r>
              <a:rPr lang="en-US" altLang="zh-CN" sz="2000" dirty="0">
                <a:effectLst/>
              </a:rPr>
              <a:t>Jenkins</a:t>
            </a:r>
            <a:r>
              <a:rPr lang="zh-CN" altLang="en-US" sz="2000" dirty="0">
                <a:effectLst/>
              </a:rPr>
              <a:t>，并配置对应的插件和工具链。</a:t>
            </a:r>
            <a:endParaRPr lang="en-US" altLang="zh-CN" sz="2000" dirty="0">
              <a:effectLst/>
            </a:endParaRPr>
          </a:p>
          <a:p>
            <a:endParaRPr lang="zh-CN" altLang="en-US" sz="2000" dirty="0">
              <a:effectLst/>
            </a:endParaRPr>
          </a:p>
        </p:txBody>
      </p:sp>
    </p:spTree>
    <p:extLst>
      <p:ext uri="{BB962C8B-B14F-4D97-AF65-F5344CB8AC3E}">
        <p14:creationId xmlns:p14="http://schemas.microsoft.com/office/powerpoint/2010/main" val="23246180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2943434"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05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系统环境</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软硬件</a:t>
            </a:r>
          </a:p>
        </p:txBody>
      </p:sp>
      <p:sp>
        <p:nvSpPr>
          <p:cNvPr id="9" name="文本框 8">
            <a:extLst>
              <a:ext uri="{FF2B5EF4-FFF2-40B4-BE49-F238E27FC236}">
                <a16:creationId xmlns:a16="http://schemas.microsoft.com/office/drawing/2014/main" id="{113E5F31-0E5B-8358-B546-9C589272F7D0}"/>
              </a:ext>
            </a:extLst>
          </p:cNvPr>
          <p:cNvSpPr txBox="1"/>
          <p:nvPr/>
        </p:nvSpPr>
        <p:spPr>
          <a:xfrm>
            <a:off x="332509" y="946909"/>
            <a:ext cx="4792852" cy="5940088"/>
          </a:xfrm>
          <a:prstGeom prst="rect">
            <a:avLst/>
          </a:prstGeom>
          <a:noFill/>
        </p:spPr>
        <p:txBody>
          <a:bodyPr wrap="square">
            <a:spAutoFit/>
          </a:bodyPr>
          <a:lstStyle/>
          <a:p>
            <a:pPr>
              <a:buFont typeface="+mj-lt"/>
              <a:buAutoNum type="arabicPeriod"/>
            </a:pPr>
            <a:r>
              <a:rPr lang="zh-CN" altLang="en-US" sz="2000" dirty="0">
                <a:solidFill>
                  <a:srgbClr val="FF0000"/>
                </a:solidFill>
                <a:effectLst/>
              </a:rPr>
              <a:t>操作系统</a:t>
            </a:r>
            <a:r>
              <a:rPr lang="zh-CN" altLang="en-US" sz="2000" dirty="0">
                <a:effectLst/>
              </a:rPr>
              <a:t>：</a:t>
            </a:r>
            <a:r>
              <a:rPr lang="en-US" altLang="zh-CN" sz="2000" dirty="0">
                <a:effectLst/>
              </a:rPr>
              <a:t>Ubuntu</a:t>
            </a:r>
            <a:r>
              <a:rPr lang="zh-CN" altLang="en-US" sz="2000" dirty="0">
                <a:effectLst/>
              </a:rPr>
              <a:t>，</a:t>
            </a:r>
            <a:r>
              <a:rPr lang="en-US" altLang="zh-CN" sz="2000" dirty="0">
                <a:effectLst/>
              </a:rPr>
              <a:t>CentOS</a:t>
            </a:r>
            <a:r>
              <a:rPr lang="zh-CN" altLang="en-US" sz="2000" dirty="0">
                <a:effectLst/>
              </a:rPr>
              <a:t>等开源的</a:t>
            </a:r>
            <a:r>
              <a:rPr lang="en-US" altLang="zh-CN" sz="2000" dirty="0">
                <a:effectLst/>
              </a:rPr>
              <a:t>Linux</a:t>
            </a:r>
            <a:r>
              <a:rPr lang="zh-CN" altLang="en-US" sz="2000" dirty="0">
                <a:effectLst/>
              </a:rPr>
              <a:t>发行版是云服务器上最常用的操作系统，也可以考虑</a:t>
            </a:r>
            <a:r>
              <a:rPr lang="en-US" altLang="zh-CN" sz="2000" dirty="0">
                <a:effectLst/>
              </a:rPr>
              <a:t>Windows Server</a:t>
            </a:r>
            <a:r>
              <a:rPr lang="zh-CN" altLang="en-US" sz="2000" dirty="0">
                <a:effectLst/>
              </a:rPr>
              <a:t>。</a:t>
            </a:r>
          </a:p>
          <a:p>
            <a:pPr>
              <a:buFont typeface="+mj-lt"/>
              <a:buAutoNum type="arabicPeriod"/>
            </a:pPr>
            <a:r>
              <a:rPr lang="zh-CN" altLang="en-US" sz="2000" dirty="0">
                <a:solidFill>
                  <a:srgbClr val="FF0000"/>
                </a:solidFill>
                <a:effectLst/>
              </a:rPr>
              <a:t>数据库软件</a:t>
            </a:r>
            <a:r>
              <a:rPr lang="zh-CN" altLang="en-US" sz="2000" dirty="0">
                <a:effectLst/>
              </a:rPr>
              <a:t>：如</a:t>
            </a:r>
            <a:r>
              <a:rPr lang="en-US" altLang="zh-CN" sz="2000" dirty="0">
                <a:effectLst/>
              </a:rPr>
              <a:t>MySQL</a:t>
            </a:r>
            <a:r>
              <a:rPr lang="zh-CN" altLang="en-US" sz="2000" dirty="0">
                <a:effectLst/>
              </a:rPr>
              <a:t>，</a:t>
            </a:r>
            <a:r>
              <a:rPr lang="en-US" altLang="zh-CN" sz="2000" dirty="0">
                <a:effectLst/>
              </a:rPr>
              <a:t>PostgreSQL</a:t>
            </a:r>
            <a:r>
              <a:rPr lang="zh-CN" altLang="en-US" sz="2000" dirty="0">
                <a:effectLst/>
              </a:rPr>
              <a:t>（关系型数据库），</a:t>
            </a:r>
            <a:r>
              <a:rPr lang="en-US" altLang="zh-CN" sz="2000" dirty="0" err="1">
                <a:effectLst/>
              </a:rPr>
              <a:t>TiDB</a:t>
            </a:r>
            <a:r>
              <a:rPr lang="zh-CN" altLang="en-US" sz="2000" dirty="0">
                <a:effectLst/>
              </a:rPr>
              <a:t>等。</a:t>
            </a:r>
          </a:p>
          <a:p>
            <a:pPr>
              <a:buFont typeface="+mj-lt"/>
              <a:buAutoNum type="arabicPeriod"/>
            </a:pPr>
            <a:r>
              <a:rPr lang="zh-CN" altLang="en-US" sz="2000" dirty="0">
                <a:solidFill>
                  <a:srgbClr val="FF0000"/>
                </a:solidFill>
                <a:effectLst/>
              </a:rPr>
              <a:t>服务器软件</a:t>
            </a:r>
            <a:r>
              <a:rPr lang="zh-CN" altLang="en-US" sz="2000" dirty="0">
                <a:effectLst/>
              </a:rPr>
              <a:t>：如</a:t>
            </a:r>
            <a:r>
              <a:rPr lang="en-US" altLang="zh-CN" sz="2000" dirty="0">
                <a:effectLst/>
              </a:rPr>
              <a:t>Nginx</a:t>
            </a:r>
            <a:r>
              <a:rPr lang="zh-CN" altLang="en-US" sz="2000" dirty="0">
                <a:effectLst/>
              </a:rPr>
              <a:t>，</a:t>
            </a:r>
            <a:r>
              <a:rPr lang="en-US" altLang="zh-CN" sz="2000" dirty="0">
                <a:effectLst/>
              </a:rPr>
              <a:t>Apache</a:t>
            </a:r>
            <a:r>
              <a:rPr lang="zh-CN" altLang="en-US" sz="2000" dirty="0">
                <a:effectLst/>
              </a:rPr>
              <a:t>等。</a:t>
            </a:r>
          </a:p>
          <a:p>
            <a:pPr>
              <a:buFont typeface="+mj-lt"/>
              <a:buAutoNum type="arabicPeriod"/>
            </a:pPr>
            <a:r>
              <a:rPr lang="zh-CN" altLang="en-US" sz="2000" dirty="0">
                <a:solidFill>
                  <a:srgbClr val="FF0000"/>
                </a:solidFill>
                <a:effectLst/>
              </a:rPr>
              <a:t>编程语言及其环境</a:t>
            </a:r>
            <a:r>
              <a:rPr lang="zh-CN" altLang="en-US" sz="2000" dirty="0">
                <a:effectLst/>
              </a:rPr>
              <a:t>：如</a:t>
            </a:r>
            <a:r>
              <a:rPr lang="en-US" altLang="zh-CN" sz="2000" dirty="0">
                <a:effectLst/>
              </a:rPr>
              <a:t>Java</a:t>
            </a:r>
            <a:r>
              <a:rPr lang="zh-CN" altLang="en-US" sz="2000" dirty="0">
                <a:effectLst/>
              </a:rPr>
              <a:t>，</a:t>
            </a:r>
            <a:r>
              <a:rPr lang="en-US" altLang="zh-CN" sz="2000" dirty="0">
                <a:effectLst/>
              </a:rPr>
              <a:t>Python</a:t>
            </a:r>
            <a:r>
              <a:rPr lang="zh-CN" altLang="en-US" sz="2000" dirty="0">
                <a:effectLst/>
              </a:rPr>
              <a:t>，</a:t>
            </a:r>
            <a:r>
              <a:rPr lang="en-US" altLang="zh-CN" sz="2000" dirty="0">
                <a:effectLst/>
              </a:rPr>
              <a:t>JavaScript</a:t>
            </a:r>
            <a:r>
              <a:rPr lang="zh-CN" altLang="en-US" sz="2000" dirty="0">
                <a:effectLst/>
              </a:rPr>
              <a:t>（</a:t>
            </a:r>
            <a:r>
              <a:rPr lang="en-US" altLang="zh-CN" sz="2000" dirty="0">
                <a:effectLst/>
              </a:rPr>
              <a:t>Node.js</a:t>
            </a:r>
            <a:r>
              <a:rPr lang="zh-CN" altLang="en-US" sz="2000" dirty="0">
                <a:effectLst/>
              </a:rPr>
              <a:t>）等，以及其相关的开发和运行环境。</a:t>
            </a:r>
          </a:p>
          <a:p>
            <a:pPr>
              <a:buFont typeface="+mj-lt"/>
              <a:buAutoNum type="arabicPeriod"/>
            </a:pPr>
            <a:r>
              <a:rPr lang="zh-CN" altLang="en-US" sz="2000" dirty="0">
                <a:solidFill>
                  <a:srgbClr val="FF0000"/>
                </a:solidFill>
                <a:effectLst/>
              </a:rPr>
              <a:t>版本控制系统</a:t>
            </a:r>
            <a:r>
              <a:rPr lang="zh-CN" altLang="en-US" sz="2000" dirty="0">
                <a:effectLst/>
              </a:rPr>
              <a:t>：如</a:t>
            </a:r>
            <a:r>
              <a:rPr lang="en-US" altLang="zh-CN" sz="2000" dirty="0">
                <a:effectLst/>
              </a:rPr>
              <a:t>Git</a:t>
            </a:r>
            <a:r>
              <a:rPr lang="zh-CN" altLang="en-US" sz="2000" dirty="0">
                <a:effectLst/>
              </a:rPr>
              <a:t>。</a:t>
            </a:r>
          </a:p>
          <a:p>
            <a:pPr>
              <a:buFont typeface="+mj-lt"/>
              <a:buAutoNum type="arabicPeriod"/>
            </a:pPr>
            <a:r>
              <a:rPr lang="zh-CN" altLang="en-US" sz="2000" dirty="0">
                <a:solidFill>
                  <a:srgbClr val="FF0000"/>
                </a:solidFill>
                <a:effectLst/>
              </a:rPr>
              <a:t>持续集成</a:t>
            </a:r>
            <a:r>
              <a:rPr lang="en-US" altLang="zh-CN" sz="2000" dirty="0">
                <a:solidFill>
                  <a:srgbClr val="FF0000"/>
                </a:solidFill>
                <a:effectLst/>
              </a:rPr>
              <a:t>/</a:t>
            </a:r>
            <a:r>
              <a:rPr lang="zh-CN" altLang="en-US" sz="2000" dirty="0">
                <a:solidFill>
                  <a:srgbClr val="FF0000"/>
                </a:solidFill>
                <a:effectLst/>
              </a:rPr>
              <a:t>持续部署 </a:t>
            </a:r>
            <a:r>
              <a:rPr lang="en-US" altLang="zh-CN" sz="2000" dirty="0">
                <a:effectLst/>
              </a:rPr>
              <a:t>(CI/CD) </a:t>
            </a:r>
            <a:r>
              <a:rPr lang="zh-CN" altLang="en-US" sz="2000" dirty="0">
                <a:effectLst/>
              </a:rPr>
              <a:t>工具：如</a:t>
            </a:r>
            <a:r>
              <a:rPr lang="en-US" altLang="zh-CN" sz="2000" dirty="0">
                <a:effectLst/>
              </a:rPr>
              <a:t>Jenkins</a:t>
            </a:r>
            <a:r>
              <a:rPr lang="zh-CN" altLang="en-US" sz="2000" dirty="0">
                <a:effectLst/>
              </a:rPr>
              <a:t>，</a:t>
            </a:r>
            <a:r>
              <a:rPr lang="en-US" altLang="zh-CN" sz="2000" dirty="0">
                <a:effectLst/>
              </a:rPr>
              <a:t>GitLab CI/CD</a:t>
            </a:r>
            <a:r>
              <a:rPr lang="zh-CN" altLang="en-US" sz="2000" dirty="0">
                <a:effectLst/>
              </a:rPr>
              <a:t>，</a:t>
            </a:r>
            <a:r>
              <a:rPr lang="en-US" altLang="zh-CN" sz="2000" dirty="0">
                <a:effectLst/>
              </a:rPr>
              <a:t>GitHub Actions</a:t>
            </a:r>
            <a:r>
              <a:rPr lang="zh-CN" altLang="en-US" sz="2000" dirty="0">
                <a:effectLst/>
              </a:rPr>
              <a:t>等。</a:t>
            </a:r>
          </a:p>
          <a:p>
            <a:pPr>
              <a:buFont typeface="+mj-lt"/>
              <a:buAutoNum type="arabicPeriod"/>
            </a:pPr>
            <a:r>
              <a:rPr lang="zh-CN" altLang="en-US" sz="2000" dirty="0">
                <a:solidFill>
                  <a:srgbClr val="FF0000"/>
                </a:solidFill>
                <a:effectLst/>
              </a:rPr>
              <a:t>容器化和集群管理</a:t>
            </a:r>
            <a:r>
              <a:rPr lang="zh-CN" altLang="en-US" sz="2000" dirty="0">
                <a:effectLst/>
              </a:rPr>
              <a:t>：如</a:t>
            </a:r>
            <a:r>
              <a:rPr lang="en-US" altLang="zh-CN" sz="2000" dirty="0">
                <a:effectLst/>
              </a:rPr>
              <a:t>Docker</a:t>
            </a:r>
            <a:r>
              <a:rPr lang="zh-CN" altLang="en-US" sz="2000" dirty="0">
                <a:effectLst/>
              </a:rPr>
              <a:t>，</a:t>
            </a:r>
            <a:r>
              <a:rPr lang="en-US" altLang="zh-CN" sz="2000" dirty="0">
                <a:effectLst/>
              </a:rPr>
              <a:t>Kubernetes</a:t>
            </a:r>
            <a:r>
              <a:rPr lang="zh-CN" altLang="en-US" sz="2000" dirty="0">
                <a:effectLst/>
              </a:rPr>
              <a:t>等。</a:t>
            </a:r>
          </a:p>
          <a:p>
            <a:pPr>
              <a:buFont typeface="+mj-lt"/>
              <a:buAutoNum type="arabicPeriod"/>
            </a:pPr>
            <a:r>
              <a:rPr lang="zh-CN" altLang="en-US" sz="2000" dirty="0">
                <a:solidFill>
                  <a:srgbClr val="FF0000"/>
                </a:solidFill>
                <a:effectLst/>
              </a:rPr>
              <a:t>消息队列系统</a:t>
            </a:r>
            <a:r>
              <a:rPr lang="zh-CN" altLang="en-US" sz="2000" dirty="0">
                <a:effectLst/>
              </a:rPr>
              <a:t>：如</a:t>
            </a:r>
            <a:r>
              <a:rPr lang="en-US" altLang="zh-CN" sz="2000" dirty="0">
                <a:effectLst/>
              </a:rPr>
              <a:t>Kafka</a:t>
            </a:r>
            <a:r>
              <a:rPr lang="zh-CN" altLang="en-US" sz="2000" dirty="0">
                <a:effectLst/>
              </a:rPr>
              <a:t>。</a:t>
            </a:r>
          </a:p>
          <a:p>
            <a:pPr>
              <a:buFont typeface="+mj-lt"/>
              <a:buAutoNum type="arabicPeriod"/>
            </a:pPr>
            <a:r>
              <a:rPr lang="zh-CN" altLang="en-US" sz="2000" dirty="0">
                <a:solidFill>
                  <a:srgbClr val="FF0000"/>
                </a:solidFill>
                <a:effectLst/>
              </a:rPr>
              <a:t>监控和日志系统</a:t>
            </a:r>
            <a:r>
              <a:rPr lang="zh-CN" altLang="en-US" sz="2000" dirty="0">
                <a:effectLst/>
              </a:rPr>
              <a:t>：如</a:t>
            </a:r>
            <a:r>
              <a:rPr lang="en-US" altLang="zh-CN" sz="2000" dirty="0">
                <a:effectLst/>
              </a:rPr>
              <a:t>Prometheus</a:t>
            </a:r>
            <a:r>
              <a:rPr lang="zh-CN" altLang="en-US" sz="2000" dirty="0">
                <a:effectLst/>
              </a:rPr>
              <a:t>，</a:t>
            </a:r>
            <a:r>
              <a:rPr lang="en-US" altLang="zh-CN" sz="2000" dirty="0">
                <a:effectLst/>
              </a:rPr>
              <a:t>Grafana</a:t>
            </a:r>
            <a:r>
              <a:rPr lang="zh-CN" altLang="en-US" sz="2000" dirty="0">
                <a:effectLst/>
              </a:rPr>
              <a:t>，</a:t>
            </a:r>
            <a:r>
              <a:rPr lang="en-US" altLang="zh-CN" sz="2000" dirty="0">
                <a:effectLst/>
              </a:rPr>
              <a:t>ELK Stack</a:t>
            </a:r>
            <a:r>
              <a:rPr lang="zh-CN" altLang="en-US" sz="2000" dirty="0">
                <a:effectLst/>
              </a:rPr>
              <a:t>（</a:t>
            </a:r>
            <a:r>
              <a:rPr lang="en-US" altLang="zh-CN" sz="2000" dirty="0">
                <a:effectLst/>
              </a:rPr>
              <a:t>Elasticsearch</a:t>
            </a:r>
            <a:r>
              <a:rPr lang="zh-CN" altLang="en-US" sz="2000" dirty="0">
                <a:effectLst/>
              </a:rPr>
              <a:t>，</a:t>
            </a:r>
            <a:r>
              <a:rPr lang="en-US" altLang="zh-CN" sz="2000" dirty="0">
                <a:effectLst/>
              </a:rPr>
              <a:t>Logstash</a:t>
            </a:r>
            <a:r>
              <a:rPr lang="zh-CN" altLang="en-US" sz="2000" dirty="0">
                <a:effectLst/>
              </a:rPr>
              <a:t>，</a:t>
            </a:r>
            <a:r>
              <a:rPr lang="en-US" altLang="zh-CN" sz="2000" dirty="0">
                <a:effectLst/>
              </a:rPr>
              <a:t>Kibana</a:t>
            </a:r>
            <a:r>
              <a:rPr lang="zh-CN" altLang="en-US" sz="2000" dirty="0">
                <a:effectLst/>
              </a:rPr>
              <a:t>）等。</a:t>
            </a:r>
          </a:p>
          <a:p>
            <a:r>
              <a:rPr lang="zh-CN" altLang="en-US" sz="2000" dirty="0">
                <a:effectLst/>
              </a:rPr>
              <a:t>。</a:t>
            </a:r>
          </a:p>
        </p:txBody>
      </p:sp>
      <p:sp>
        <p:nvSpPr>
          <p:cNvPr id="5" name="文本框 4">
            <a:extLst>
              <a:ext uri="{FF2B5EF4-FFF2-40B4-BE49-F238E27FC236}">
                <a16:creationId xmlns:a16="http://schemas.microsoft.com/office/drawing/2014/main" id="{DD8E35BA-2BE9-86F6-4E84-9F071885A5DA}"/>
              </a:ext>
            </a:extLst>
          </p:cNvPr>
          <p:cNvSpPr txBox="1"/>
          <p:nvPr/>
        </p:nvSpPr>
        <p:spPr>
          <a:xfrm>
            <a:off x="5795824" y="920350"/>
            <a:ext cx="4921624" cy="4370427"/>
          </a:xfrm>
          <a:prstGeom prst="rect">
            <a:avLst/>
          </a:prstGeom>
          <a:noFill/>
        </p:spPr>
        <p:txBody>
          <a:bodyPr wrap="square" rtlCol="0">
            <a:spAutoFit/>
          </a:bodyPr>
          <a:lstStyle/>
          <a:p>
            <a:pPr>
              <a:buFont typeface="+mj-lt"/>
              <a:buAutoNum type="arabicPeriod"/>
            </a:pPr>
            <a:r>
              <a:rPr lang="zh-CN" altLang="en-US" sz="2000" dirty="0">
                <a:solidFill>
                  <a:srgbClr val="FF0000"/>
                </a:solidFill>
                <a:effectLst/>
              </a:rPr>
              <a:t>商品数据</a:t>
            </a:r>
            <a:r>
              <a:rPr lang="zh-CN" altLang="en-US" dirty="0">
                <a:effectLst/>
              </a:rPr>
              <a:t>：假设平台上有</a:t>
            </a:r>
            <a:r>
              <a:rPr lang="en-US" altLang="zh-CN" dirty="0">
                <a:effectLst/>
              </a:rPr>
              <a:t>100</a:t>
            </a:r>
            <a:r>
              <a:rPr lang="zh-CN" altLang="en-US" dirty="0">
                <a:effectLst/>
              </a:rPr>
              <a:t>万种商品，每种商品的数据大约为</a:t>
            </a:r>
            <a:r>
              <a:rPr lang="en-US" altLang="zh-CN" dirty="0">
                <a:effectLst/>
              </a:rPr>
              <a:t>1KB</a:t>
            </a:r>
            <a:r>
              <a:rPr lang="zh-CN" altLang="en-US" dirty="0">
                <a:effectLst/>
              </a:rPr>
              <a:t>（包括商品名称，描述，价格，库存等基本信息）。那么所有商品数据的总大小约为</a:t>
            </a:r>
            <a:r>
              <a:rPr lang="en-US" altLang="zh-CN" dirty="0">
                <a:effectLst/>
              </a:rPr>
              <a:t>1GB</a:t>
            </a:r>
            <a:r>
              <a:rPr lang="zh-CN" altLang="en-US" dirty="0">
                <a:effectLst/>
              </a:rPr>
              <a:t>。</a:t>
            </a:r>
          </a:p>
          <a:p>
            <a:pPr>
              <a:buFont typeface="+mj-lt"/>
              <a:buAutoNum type="arabicPeriod"/>
            </a:pPr>
            <a:r>
              <a:rPr lang="zh-CN" altLang="en-US" sz="2000" dirty="0">
                <a:solidFill>
                  <a:srgbClr val="FF0000"/>
                </a:solidFill>
                <a:effectLst/>
              </a:rPr>
              <a:t>用户数据</a:t>
            </a:r>
            <a:r>
              <a:rPr lang="zh-CN" altLang="en-US" dirty="0">
                <a:effectLst/>
              </a:rPr>
              <a:t>：假设平台上有</a:t>
            </a:r>
            <a:r>
              <a:rPr lang="en-US" altLang="zh-CN" dirty="0">
                <a:effectLst/>
              </a:rPr>
              <a:t>500</a:t>
            </a:r>
            <a:r>
              <a:rPr lang="zh-CN" altLang="en-US" dirty="0">
                <a:effectLst/>
              </a:rPr>
              <a:t>万注册用户，每个用户的数据大约为</a:t>
            </a:r>
            <a:r>
              <a:rPr lang="en-US" altLang="zh-CN" dirty="0">
                <a:effectLst/>
              </a:rPr>
              <a:t>1KB</a:t>
            </a:r>
            <a:r>
              <a:rPr lang="zh-CN" altLang="en-US" dirty="0">
                <a:effectLst/>
              </a:rPr>
              <a:t>（包括用户名，密码，邮箱，地址等信息）。那么所有用户数据的总大小约为</a:t>
            </a:r>
            <a:r>
              <a:rPr lang="en-US" altLang="zh-CN" dirty="0">
                <a:effectLst/>
              </a:rPr>
              <a:t>5GB</a:t>
            </a:r>
            <a:r>
              <a:rPr lang="zh-CN" altLang="en-US" dirty="0">
                <a:effectLst/>
              </a:rPr>
              <a:t>。</a:t>
            </a:r>
          </a:p>
          <a:p>
            <a:pPr>
              <a:buFont typeface="+mj-lt"/>
              <a:buAutoNum type="arabicPeriod"/>
            </a:pPr>
            <a:r>
              <a:rPr lang="zh-CN" altLang="en-US" sz="2000" dirty="0">
                <a:solidFill>
                  <a:srgbClr val="FF0000"/>
                </a:solidFill>
                <a:effectLst/>
              </a:rPr>
              <a:t>订单数据</a:t>
            </a:r>
            <a:r>
              <a:rPr lang="zh-CN" altLang="en-US" dirty="0">
                <a:effectLst/>
              </a:rPr>
              <a:t>：假设每天有</a:t>
            </a:r>
            <a:r>
              <a:rPr lang="en-US" altLang="zh-CN" dirty="0">
                <a:effectLst/>
              </a:rPr>
              <a:t>10</a:t>
            </a:r>
            <a:r>
              <a:rPr lang="zh-CN" altLang="en-US" dirty="0">
                <a:effectLst/>
              </a:rPr>
              <a:t>万笔订单，每笔订单的数据大约为</a:t>
            </a:r>
            <a:r>
              <a:rPr lang="en-US" altLang="zh-CN" dirty="0">
                <a:effectLst/>
              </a:rPr>
              <a:t>1KB</a:t>
            </a:r>
            <a:r>
              <a:rPr lang="zh-CN" altLang="en-US" dirty="0">
                <a:effectLst/>
              </a:rPr>
              <a:t>（包括订单号，用户</a:t>
            </a:r>
            <a:r>
              <a:rPr lang="en-US" altLang="zh-CN" dirty="0">
                <a:effectLst/>
              </a:rPr>
              <a:t>ID</a:t>
            </a:r>
            <a:r>
              <a:rPr lang="zh-CN" altLang="en-US" dirty="0">
                <a:effectLst/>
              </a:rPr>
              <a:t>，商品</a:t>
            </a:r>
            <a:r>
              <a:rPr lang="en-US" altLang="zh-CN" dirty="0">
                <a:effectLst/>
              </a:rPr>
              <a:t>ID</a:t>
            </a:r>
            <a:r>
              <a:rPr lang="zh-CN" altLang="en-US" dirty="0">
                <a:effectLst/>
              </a:rPr>
              <a:t>，数量，总价，下单时间等信息）。那么一年的订单数据的总大小约为</a:t>
            </a:r>
            <a:r>
              <a:rPr lang="en-US" altLang="zh-CN" dirty="0">
                <a:effectLst/>
              </a:rPr>
              <a:t>36.5GB</a:t>
            </a:r>
            <a:r>
              <a:rPr lang="zh-CN" altLang="en-US" dirty="0">
                <a:effectLst/>
              </a:rPr>
              <a:t>。</a:t>
            </a:r>
          </a:p>
          <a:p>
            <a:pPr>
              <a:buFont typeface="+mj-lt"/>
              <a:buAutoNum type="arabicPeriod"/>
            </a:pPr>
            <a:r>
              <a:rPr lang="zh-CN" altLang="en-US" sz="2000" dirty="0">
                <a:solidFill>
                  <a:srgbClr val="FF0000"/>
                </a:solidFill>
                <a:effectLst/>
              </a:rPr>
              <a:t>日志数据</a:t>
            </a:r>
            <a:r>
              <a:rPr lang="zh-CN" altLang="en-US" dirty="0">
                <a:effectLst/>
              </a:rPr>
              <a:t>：假设平台每天生成约</a:t>
            </a:r>
            <a:r>
              <a:rPr lang="en-US" altLang="zh-CN" dirty="0">
                <a:effectLst/>
              </a:rPr>
              <a:t>10GB</a:t>
            </a:r>
            <a:r>
              <a:rPr lang="zh-CN" altLang="en-US" dirty="0">
                <a:effectLst/>
              </a:rPr>
              <a:t>的日志数据，包括访问日志，错误日志，事务日志等。那么一年的日志数据的总大小约为</a:t>
            </a:r>
            <a:r>
              <a:rPr lang="en-US" altLang="zh-CN" dirty="0">
                <a:effectLst/>
              </a:rPr>
              <a:t>3.65TB</a:t>
            </a:r>
            <a:r>
              <a:rPr lang="zh-CN" altLang="en-US" dirty="0">
                <a:effectLst/>
              </a:rPr>
              <a:t>。</a:t>
            </a:r>
          </a:p>
        </p:txBody>
      </p:sp>
      <p:cxnSp>
        <p:nvCxnSpPr>
          <p:cNvPr id="6" name="直接连接符 5">
            <a:extLst>
              <a:ext uri="{FF2B5EF4-FFF2-40B4-BE49-F238E27FC236}">
                <a16:creationId xmlns:a16="http://schemas.microsoft.com/office/drawing/2014/main" id="{12593BE1-CF84-8335-13C2-8582F948624F}"/>
              </a:ext>
            </a:extLst>
          </p:cNvPr>
          <p:cNvCxnSpPr>
            <a:cxnSpLocks/>
          </p:cNvCxnSpPr>
          <p:nvPr/>
        </p:nvCxnSpPr>
        <p:spPr>
          <a:xfrm>
            <a:off x="5435062" y="0"/>
            <a:ext cx="0" cy="671898"/>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5CD2E6A8-5212-FC46-CEDC-105A35ACF472}"/>
              </a:ext>
            </a:extLst>
          </p:cNvPr>
          <p:cNvSpPr/>
          <p:nvPr/>
        </p:nvSpPr>
        <p:spPr>
          <a:xfrm>
            <a:off x="5461956" y="76380"/>
            <a:ext cx="3866764" cy="830997"/>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05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系统环境</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solidFill>
                  <a:srgbClr val="1F2329"/>
                </a:solidFill>
                <a:effectLst/>
                <a:latin typeface="微软雅黑" panose="020B0503020204020204" pitchFamily="34" charset="-122"/>
                <a:ea typeface="微软雅黑" panose="020B0503020204020204" pitchFamily="34" charset="-122"/>
              </a:rPr>
              <a:t>数据规模评估</a:t>
            </a:r>
            <a:endParaRPr lang="zh-CN" altLang="en-US" sz="2400" b="1" dirty="0">
              <a:effectLst/>
              <a:latin typeface="微软雅黑" panose="020B0503020204020204" pitchFamily="34" charset="-122"/>
              <a:ea typeface="微软雅黑" panose="020B0503020204020204" pitchFamily="34" charset="-122"/>
            </a:endParaRPr>
          </a:p>
          <a:p>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AA387C9B-E782-2D11-CCD7-0C834BA60983}"/>
              </a:ext>
            </a:extLst>
          </p:cNvPr>
          <p:cNvSpPr txBox="1"/>
          <p:nvPr/>
        </p:nvSpPr>
        <p:spPr>
          <a:xfrm>
            <a:off x="5795824" y="5317739"/>
            <a:ext cx="5047667" cy="1477328"/>
          </a:xfrm>
          <a:prstGeom prst="rect">
            <a:avLst/>
          </a:prstGeom>
          <a:noFill/>
        </p:spPr>
        <p:txBody>
          <a:bodyPr wrap="square" rtlCol="0">
            <a:spAutoFit/>
          </a:bodyPr>
          <a:lstStyle/>
          <a:p>
            <a:r>
              <a:rPr lang="zh-CN" altLang="en-US" dirty="0">
                <a:effectLst/>
              </a:rPr>
              <a:t>还需要考虑到</a:t>
            </a:r>
            <a:r>
              <a:rPr lang="zh-CN" altLang="en-US" dirty="0">
                <a:solidFill>
                  <a:srgbClr val="FF0000"/>
                </a:solidFill>
                <a:effectLst/>
              </a:rPr>
              <a:t>数据备份</a:t>
            </a:r>
            <a:r>
              <a:rPr lang="zh-CN" altLang="en-US" dirty="0">
                <a:effectLst/>
              </a:rPr>
              <a:t>和</a:t>
            </a:r>
            <a:r>
              <a:rPr lang="zh-CN" altLang="en-US" dirty="0">
                <a:solidFill>
                  <a:srgbClr val="FF0000"/>
                </a:solidFill>
                <a:effectLst/>
              </a:rPr>
              <a:t>冗余</a:t>
            </a:r>
            <a:r>
              <a:rPr lang="zh-CN" altLang="en-US" dirty="0">
                <a:effectLst/>
              </a:rPr>
              <a:t>的需求。为了保证数据的可靠性和可用性，可能需要将数据备份在多个地方，或者使用分布式数据库等技术来实现数据的冗余。这可能会使数据的</a:t>
            </a:r>
            <a:r>
              <a:rPr lang="zh-CN" altLang="en-US" dirty="0">
                <a:solidFill>
                  <a:srgbClr val="FF0000"/>
                </a:solidFill>
                <a:effectLst/>
              </a:rPr>
              <a:t>规模增加数倍</a:t>
            </a:r>
            <a:r>
              <a:rPr lang="zh-CN" altLang="en-US" dirty="0">
                <a:effectLst/>
              </a:rPr>
              <a:t>。</a:t>
            </a:r>
          </a:p>
          <a:p>
            <a:endParaRPr lang="zh-CN" altLang="en-US" dirty="0"/>
          </a:p>
        </p:txBody>
      </p:sp>
    </p:spTree>
    <p:extLst>
      <p:ext uri="{BB962C8B-B14F-4D97-AF65-F5344CB8AC3E}">
        <p14:creationId xmlns:p14="http://schemas.microsoft.com/office/powerpoint/2010/main" val="1199251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3251211"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05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系统环境</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系统限制</a:t>
            </a:r>
          </a:p>
        </p:txBody>
      </p:sp>
      <p:sp>
        <p:nvSpPr>
          <p:cNvPr id="5" name="文本框 4">
            <a:extLst>
              <a:ext uri="{FF2B5EF4-FFF2-40B4-BE49-F238E27FC236}">
                <a16:creationId xmlns:a16="http://schemas.microsoft.com/office/drawing/2014/main" id="{FC21EA6E-AD6B-6833-EA69-A8F53AC5C4D1}"/>
              </a:ext>
            </a:extLst>
          </p:cNvPr>
          <p:cNvSpPr txBox="1"/>
          <p:nvPr/>
        </p:nvSpPr>
        <p:spPr>
          <a:xfrm>
            <a:off x="618565" y="856357"/>
            <a:ext cx="10461812" cy="6001643"/>
          </a:xfrm>
          <a:prstGeom prst="rect">
            <a:avLst/>
          </a:prstGeom>
          <a:noFill/>
        </p:spPr>
        <p:txBody>
          <a:bodyPr wrap="square" rtlCol="0">
            <a:spAutoFit/>
          </a:bodyPr>
          <a:lstStyle/>
          <a:p>
            <a:pPr>
              <a:buFont typeface="+mj-lt"/>
              <a:buAutoNum type="arabicPeriod"/>
            </a:pPr>
            <a:r>
              <a:rPr lang="zh-CN" altLang="en-US" sz="2400" dirty="0">
                <a:solidFill>
                  <a:srgbClr val="FF0000"/>
                </a:solidFill>
                <a:effectLst/>
              </a:rPr>
              <a:t>法规遵从性</a:t>
            </a:r>
            <a:r>
              <a:rPr lang="zh-CN" altLang="en-US" sz="2400" dirty="0">
                <a:effectLst/>
              </a:rPr>
              <a:t>：由于电商平台的跨境性质，必须遵守所有相关的国际贸易法规以及涉及的各国法规，例如</a:t>
            </a:r>
            <a:r>
              <a:rPr lang="en-US" altLang="zh-CN" sz="2400" dirty="0">
                <a:effectLst/>
              </a:rPr>
              <a:t>GDPR</a:t>
            </a:r>
            <a:r>
              <a:rPr lang="zh-CN" altLang="en-US" sz="2400" dirty="0">
                <a:effectLst/>
              </a:rPr>
              <a:t>等数据保护法规，对于产品安全、标准和质量的相关法规等。</a:t>
            </a:r>
          </a:p>
          <a:p>
            <a:pPr>
              <a:buFont typeface="+mj-lt"/>
              <a:buAutoNum type="arabicPeriod"/>
            </a:pPr>
            <a:r>
              <a:rPr lang="zh-CN" altLang="en-US" sz="2400" dirty="0">
                <a:solidFill>
                  <a:srgbClr val="FF0000"/>
                </a:solidFill>
                <a:effectLst/>
              </a:rPr>
              <a:t>支付与退款</a:t>
            </a:r>
            <a:r>
              <a:rPr lang="zh-CN" altLang="en-US" sz="2400" dirty="0">
                <a:effectLst/>
              </a:rPr>
              <a:t>：跨境交易可能会有特殊的支付方式和货币需求。此外，由于涉及不同的货币和汇率，退款处理可能也有特殊的限制和要求。</a:t>
            </a:r>
          </a:p>
          <a:p>
            <a:pPr>
              <a:buFont typeface="+mj-lt"/>
              <a:buAutoNum type="arabicPeriod"/>
            </a:pPr>
            <a:r>
              <a:rPr lang="zh-CN" altLang="en-US" sz="2400" dirty="0">
                <a:solidFill>
                  <a:srgbClr val="FF0000"/>
                </a:solidFill>
                <a:effectLst/>
              </a:rPr>
              <a:t>货物物流与关税</a:t>
            </a:r>
            <a:r>
              <a:rPr lang="zh-CN" altLang="en-US" sz="2400" dirty="0">
                <a:effectLst/>
              </a:rPr>
              <a:t>：跨境运输的物品可能需要处理关税，而且由于涉及跨国运输，配送时间可能较长。此外，某些商品可能受到运输限制或禁止。</a:t>
            </a:r>
          </a:p>
          <a:p>
            <a:pPr>
              <a:buFont typeface="+mj-lt"/>
              <a:buAutoNum type="arabicPeriod"/>
            </a:pPr>
            <a:r>
              <a:rPr lang="zh-CN" altLang="en-US" sz="2400" dirty="0">
                <a:solidFill>
                  <a:srgbClr val="FF0000"/>
                </a:solidFill>
                <a:effectLst/>
              </a:rPr>
              <a:t>安全和隐私</a:t>
            </a:r>
            <a:r>
              <a:rPr lang="zh-CN" altLang="en-US" sz="2400" dirty="0">
                <a:effectLst/>
              </a:rPr>
              <a:t>：电商平台需要保护用户数据的安全和隐私，可能有特殊的安全要求和限制，例如使用</a:t>
            </a:r>
            <a:r>
              <a:rPr lang="en-US" altLang="zh-CN" sz="2400" dirty="0">
                <a:effectLst/>
              </a:rPr>
              <a:t>SSL</a:t>
            </a:r>
            <a:r>
              <a:rPr lang="zh-CN" altLang="en-US" sz="2400" dirty="0">
                <a:effectLst/>
              </a:rPr>
              <a:t>加密，采取防止</a:t>
            </a:r>
            <a:r>
              <a:rPr lang="en-US" altLang="zh-CN" sz="2400" dirty="0">
                <a:effectLst/>
              </a:rPr>
              <a:t>SQL</a:t>
            </a:r>
            <a:r>
              <a:rPr lang="zh-CN" altLang="en-US" sz="2400" dirty="0">
                <a:effectLst/>
              </a:rPr>
              <a:t>注入和跨站脚本攻击（</a:t>
            </a:r>
            <a:r>
              <a:rPr lang="en-US" altLang="zh-CN" sz="2400" dirty="0">
                <a:effectLst/>
              </a:rPr>
              <a:t>XSS</a:t>
            </a:r>
            <a:r>
              <a:rPr lang="zh-CN" altLang="en-US" sz="2400" dirty="0">
                <a:effectLst/>
              </a:rPr>
              <a:t>）的措施等。</a:t>
            </a:r>
          </a:p>
          <a:p>
            <a:pPr>
              <a:buFont typeface="+mj-lt"/>
              <a:buAutoNum type="arabicPeriod"/>
            </a:pPr>
            <a:r>
              <a:rPr lang="zh-CN" altLang="en-US" sz="2400" dirty="0">
                <a:solidFill>
                  <a:srgbClr val="FF0000"/>
                </a:solidFill>
                <a:effectLst/>
              </a:rPr>
              <a:t>访问限制</a:t>
            </a:r>
            <a:r>
              <a:rPr lang="zh-CN" altLang="en-US" sz="2400" dirty="0">
                <a:effectLst/>
              </a:rPr>
              <a:t>：在某些国家和地区，网络访问可能受到限制，这可能会影响用户访问电商平台。</a:t>
            </a:r>
          </a:p>
          <a:p>
            <a:pPr>
              <a:buFont typeface="+mj-lt"/>
              <a:buAutoNum type="arabicPeriod"/>
            </a:pPr>
            <a:r>
              <a:rPr lang="zh-CN" altLang="en-US" sz="2400" dirty="0">
                <a:solidFill>
                  <a:srgbClr val="FF0000"/>
                </a:solidFill>
                <a:effectLst/>
              </a:rPr>
              <a:t>系统维护</a:t>
            </a:r>
            <a:r>
              <a:rPr lang="zh-CN" altLang="en-US" sz="2400" dirty="0">
                <a:effectLst/>
              </a:rPr>
              <a:t>：在系统维护期间，平台可能需要短暂的停机，这在任何大型在线系统中都是常见的。</a:t>
            </a:r>
          </a:p>
          <a:p>
            <a:pPr>
              <a:buFont typeface="+mj-lt"/>
              <a:buAutoNum type="arabicPeriod"/>
            </a:pPr>
            <a:r>
              <a:rPr lang="zh-CN" altLang="en-US" sz="2400" dirty="0">
                <a:solidFill>
                  <a:srgbClr val="FF0000"/>
                </a:solidFill>
                <a:effectLst/>
              </a:rPr>
              <a:t>商业模式和商业政策</a:t>
            </a:r>
            <a:r>
              <a:rPr lang="zh-CN" altLang="en-US" sz="2400" dirty="0">
                <a:effectLst/>
              </a:rPr>
              <a:t>：商家在平台上销售产品可能会受到平台的商业模式和政策限制，例如商品上架规则，销售规则等。</a:t>
            </a:r>
          </a:p>
        </p:txBody>
      </p:sp>
    </p:spTree>
    <p:extLst>
      <p:ext uri="{BB962C8B-B14F-4D97-AF65-F5344CB8AC3E}">
        <p14:creationId xmlns:p14="http://schemas.microsoft.com/office/powerpoint/2010/main" val="911677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B85A588-7F74-F761-6233-26E7D8E0B63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286461"/>
            <a:ext cx="12192000" cy="8138808"/>
          </a:xfrm>
          <a:prstGeom prst="rect">
            <a:avLst/>
          </a:prstGeom>
        </p:spPr>
      </p:pic>
      <p:sp>
        <p:nvSpPr>
          <p:cNvPr id="6" name="文本框 5">
            <a:extLst>
              <a:ext uri="{FF2B5EF4-FFF2-40B4-BE49-F238E27FC236}">
                <a16:creationId xmlns:a16="http://schemas.microsoft.com/office/drawing/2014/main" id="{566C88B8-EE9A-450B-BB48-AFCEACC07171}"/>
              </a:ext>
            </a:extLst>
          </p:cNvPr>
          <p:cNvSpPr txBox="1"/>
          <p:nvPr/>
        </p:nvSpPr>
        <p:spPr>
          <a:xfrm>
            <a:off x="1197426" y="2841341"/>
            <a:ext cx="9797142" cy="1015663"/>
          </a:xfrm>
          <a:prstGeom prst="rect">
            <a:avLst/>
          </a:prstGeom>
          <a:noFill/>
        </p:spPr>
        <p:txBody>
          <a:bodyPr wrap="square" rtlCol="0">
            <a:spAutoFit/>
          </a:bodyPr>
          <a:lstStyle/>
          <a:p>
            <a:pPr algn="ctr"/>
            <a:r>
              <a:rPr lang="zh-CN" altLang="en-US" sz="6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很荣幸展示我们的项目！</a:t>
            </a:r>
          </a:p>
        </p:txBody>
      </p:sp>
      <p:sp>
        <p:nvSpPr>
          <p:cNvPr id="7" name="文本框 6">
            <a:extLst>
              <a:ext uri="{FF2B5EF4-FFF2-40B4-BE49-F238E27FC236}">
                <a16:creationId xmlns:a16="http://schemas.microsoft.com/office/drawing/2014/main" id="{16A9AA9A-488A-40B4-BAEF-A95A8D51A773}"/>
              </a:ext>
            </a:extLst>
          </p:cNvPr>
          <p:cNvSpPr txBox="1"/>
          <p:nvPr/>
        </p:nvSpPr>
        <p:spPr>
          <a:xfrm>
            <a:off x="5571108" y="4673451"/>
            <a:ext cx="1049779"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组</a:t>
            </a:r>
          </a:p>
        </p:txBody>
      </p:sp>
    </p:spTree>
    <p:extLst>
      <p:ext uri="{BB962C8B-B14F-4D97-AF65-F5344CB8AC3E}">
        <p14:creationId xmlns:p14="http://schemas.microsoft.com/office/powerpoint/2010/main" val="1051982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2509" y="117916"/>
            <a:ext cx="1885453"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03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业内参考</a:t>
            </a:r>
          </a:p>
        </p:txBody>
      </p:sp>
      <p:cxnSp>
        <p:nvCxnSpPr>
          <p:cNvPr id="5" name="直接连接符 4"/>
          <p:cNvCxnSpPr/>
          <p:nvPr/>
        </p:nvCxnSpPr>
        <p:spPr>
          <a:xfrm flipV="1">
            <a:off x="332509" y="673168"/>
            <a:ext cx="9620885" cy="1397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6" name="矩形: 圆角 5"/>
          <p:cNvSpPr/>
          <p:nvPr/>
        </p:nvSpPr>
        <p:spPr>
          <a:xfrm>
            <a:off x="332740" y="1002030"/>
            <a:ext cx="5161915" cy="5505450"/>
          </a:xfrm>
          <a:prstGeom prst="roundRect">
            <a:avLst>
              <a:gd name="adj" fmla="val 1774"/>
            </a:avLst>
          </a:prstGeom>
          <a:solidFill>
            <a:srgbClr val="FAFAFA"/>
          </a:solidFill>
          <a:ln>
            <a:solidFill>
              <a:srgbClr val="0170F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7" name="矩形 6"/>
          <p:cNvSpPr/>
          <p:nvPr/>
        </p:nvSpPr>
        <p:spPr>
          <a:xfrm>
            <a:off x="2201545" y="850900"/>
            <a:ext cx="1527810" cy="302260"/>
          </a:xfrm>
          <a:prstGeom prst="rect">
            <a:avLst/>
          </a:prstGeom>
          <a:solidFill>
            <a:srgbClr val="017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mn-ea"/>
              </a:rPr>
              <a:t>调研对象</a:t>
            </a:r>
          </a:p>
        </p:txBody>
      </p:sp>
      <p:sp>
        <p:nvSpPr>
          <p:cNvPr id="10" name="文本框 9"/>
          <p:cNvSpPr txBox="1"/>
          <p:nvPr/>
        </p:nvSpPr>
        <p:spPr>
          <a:xfrm>
            <a:off x="398780" y="1153160"/>
            <a:ext cx="5006340" cy="4278094"/>
          </a:xfrm>
          <a:prstGeom prst="rect">
            <a:avLst/>
          </a:prstGeom>
          <a:noFill/>
        </p:spPr>
        <p:txBody>
          <a:bodyPr wrap="square" rtlCol="0">
            <a:spAutoFit/>
          </a:bodyPr>
          <a:lstStyle/>
          <a:p>
            <a:r>
              <a:rPr lang="zh-CN" altLang="en-US" sz="1600" b="1" dirty="0">
                <a:latin typeface="+mn-ea"/>
              </a:rPr>
              <a:t>- </a:t>
            </a:r>
            <a:r>
              <a:rPr lang="zh-CN" altLang="en-US" sz="1600" b="1" dirty="0">
                <a:solidFill>
                  <a:srgbClr val="FF0000"/>
                </a:solidFill>
                <a:latin typeface="+mn-ea"/>
              </a:rPr>
              <a:t>shopify\shoplazza</a:t>
            </a:r>
            <a:r>
              <a:rPr lang="zh-CN" altLang="en-US" sz="1600" b="1" dirty="0">
                <a:latin typeface="+mn-ea"/>
              </a:rPr>
              <a:t> </a:t>
            </a:r>
            <a:r>
              <a:rPr lang="en-US" altLang="zh-CN" sz="1600" b="1" dirty="0">
                <a:latin typeface="+mn-ea"/>
              </a:rPr>
              <a:t> </a:t>
            </a:r>
            <a:r>
              <a:rPr lang="zh-CN" altLang="en-US" sz="1600" b="1" dirty="0">
                <a:latin typeface="+mn-ea"/>
              </a:rPr>
              <a:t>基于SaaS的电子商务系统，为个人、中小企业等提供相关电商独立站建站服务。</a:t>
            </a:r>
          </a:p>
          <a:p>
            <a:r>
              <a:rPr lang="zh-CN" altLang="en-US" sz="1600" b="1" dirty="0">
                <a:latin typeface="+mn-ea"/>
              </a:rPr>
              <a:t>其中</a:t>
            </a:r>
            <a:r>
              <a:rPr lang="zh-CN" altLang="en-US" sz="1600" b="1" dirty="0">
                <a:solidFill>
                  <a:srgbClr val="0070C0"/>
                </a:solidFill>
                <a:latin typeface="+mn-ea"/>
              </a:rPr>
              <a:t>shopify更是目前最受欢迎的独立站saas建站工具</a:t>
            </a:r>
            <a:r>
              <a:rPr lang="zh-CN" altLang="en-US" sz="1600" b="1" dirty="0">
                <a:latin typeface="+mn-ea"/>
              </a:rPr>
              <a:t>。</a:t>
            </a:r>
          </a:p>
          <a:p>
            <a:endParaRPr lang="zh-CN" altLang="en-US" sz="1600" b="1" dirty="0">
              <a:latin typeface="+mn-ea"/>
            </a:endParaRPr>
          </a:p>
          <a:p>
            <a:r>
              <a:rPr lang="zh-CN" altLang="en-US" sz="1600" b="1" dirty="0">
                <a:latin typeface="+mn-ea"/>
              </a:rPr>
              <a:t>- </a:t>
            </a:r>
            <a:r>
              <a:rPr lang="zh-CN" altLang="en-US" sz="1600" b="1" dirty="0">
                <a:solidFill>
                  <a:srgbClr val="FF0000"/>
                </a:solidFill>
                <a:latin typeface="+mn-ea"/>
              </a:rPr>
              <a:t>有赞\微盟\weiit-saas\Laiketui</a:t>
            </a:r>
            <a:r>
              <a:rPr lang="zh-CN" altLang="en-US" sz="1600" b="1" dirty="0">
                <a:latin typeface="+mn-ea"/>
              </a:rPr>
              <a:t> </a:t>
            </a:r>
            <a:r>
              <a:rPr lang="en-US" altLang="zh-CN" sz="1600" b="1" dirty="0">
                <a:latin typeface="+mn-ea"/>
              </a:rPr>
              <a:t> </a:t>
            </a:r>
            <a:r>
              <a:rPr lang="zh-CN" altLang="en-US" sz="1600" b="1" dirty="0">
                <a:latin typeface="+mn-ea"/>
              </a:rPr>
              <a:t>多终端商城系统，主营小程序商城系统，为个人、中小企业等提供相应零售小程序构建维护服务。其中有赞是中国最大的微信店铺提供商，拥有近200万的商户。</a:t>
            </a:r>
            <a:r>
              <a:rPr lang="zh-CN" altLang="en-US" sz="1600" b="1" dirty="0">
                <a:solidFill>
                  <a:srgbClr val="0070C0"/>
                </a:solidFill>
                <a:latin typeface="+mn-ea"/>
              </a:rPr>
              <a:t>有赞提供了可通过网站、小程序或使用原生应用管理的微信店铺的SaaS解决方案。</a:t>
            </a:r>
          </a:p>
          <a:p>
            <a:endParaRPr lang="zh-CN" altLang="en-US" sz="1600" b="1" dirty="0">
              <a:latin typeface="+mn-ea"/>
            </a:endParaRPr>
          </a:p>
          <a:p>
            <a:r>
              <a:rPr lang="zh-CN" altLang="en-US" sz="1600" b="1" dirty="0">
                <a:latin typeface="+mn-ea"/>
              </a:rPr>
              <a:t>- </a:t>
            </a:r>
            <a:r>
              <a:rPr lang="zh-CN" altLang="en-US" sz="1600" b="1" dirty="0">
                <a:solidFill>
                  <a:srgbClr val="FF0000"/>
                </a:solidFill>
                <a:latin typeface="+mn-ea"/>
              </a:rPr>
              <a:t>aliexpress（速卖通）\Lazada\Shopee</a:t>
            </a:r>
            <a:r>
              <a:rPr lang="zh-CN" altLang="en-US" sz="1600" b="1" dirty="0">
                <a:latin typeface="+mn-ea"/>
              </a:rPr>
              <a:t> </a:t>
            </a:r>
            <a:r>
              <a:rPr lang="en-US" altLang="zh-CN" sz="1600" b="1" dirty="0">
                <a:latin typeface="+mn-ea"/>
              </a:rPr>
              <a:t> </a:t>
            </a:r>
            <a:r>
              <a:rPr lang="zh-CN" altLang="en-US" sz="1600" b="1" dirty="0">
                <a:latin typeface="+mn-ea"/>
              </a:rPr>
              <a:t>B2C海外电商平台，业务范围都有东南亚。这些电商平台对SaaS独立站服务企业</a:t>
            </a:r>
            <a:r>
              <a:rPr lang="zh-CN" altLang="en-US" sz="1600" b="1" dirty="0">
                <a:solidFill>
                  <a:srgbClr val="0070C0"/>
                </a:solidFill>
                <a:latin typeface="+mn-ea"/>
              </a:rPr>
              <a:t>给予了一定的参考价值</a:t>
            </a:r>
            <a:r>
              <a:rPr lang="zh-CN" altLang="en-US" sz="1600" b="1" dirty="0">
                <a:latin typeface="+mn-ea"/>
              </a:rPr>
              <a:t>。它们提供了一个庞大的潜在用户基础，为SaaS公司提供巨大的市场机会。同时，这些平台的成功模式和业务战略可以为SaaS公司提供宝贵的参考</a:t>
            </a:r>
          </a:p>
        </p:txBody>
      </p:sp>
      <p:sp>
        <p:nvSpPr>
          <p:cNvPr id="12" name="矩形: 圆角 11"/>
          <p:cNvSpPr/>
          <p:nvPr/>
        </p:nvSpPr>
        <p:spPr>
          <a:xfrm>
            <a:off x="5568315" y="1002030"/>
            <a:ext cx="6320155" cy="5504815"/>
          </a:xfrm>
          <a:prstGeom prst="roundRect">
            <a:avLst>
              <a:gd name="adj" fmla="val 1774"/>
            </a:avLst>
          </a:prstGeom>
          <a:solidFill>
            <a:srgbClr val="FAFAFA"/>
          </a:solidFill>
          <a:ln>
            <a:solidFill>
              <a:srgbClr val="0170F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13" name="矩形 12"/>
          <p:cNvSpPr/>
          <p:nvPr/>
        </p:nvSpPr>
        <p:spPr>
          <a:xfrm>
            <a:off x="8001000" y="850900"/>
            <a:ext cx="1588770" cy="302260"/>
          </a:xfrm>
          <a:prstGeom prst="rect">
            <a:avLst/>
          </a:prstGeom>
          <a:solidFill>
            <a:srgbClr val="017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mn-ea"/>
              </a:rPr>
              <a:t>技术参考</a:t>
            </a:r>
          </a:p>
        </p:txBody>
      </p:sp>
      <p:sp>
        <p:nvSpPr>
          <p:cNvPr id="3" name="文本框 2"/>
          <p:cNvSpPr txBox="1"/>
          <p:nvPr/>
        </p:nvSpPr>
        <p:spPr>
          <a:xfrm>
            <a:off x="5568315" y="1153160"/>
            <a:ext cx="6383020" cy="4770537"/>
          </a:xfrm>
          <a:prstGeom prst="rect">
            <a:avLst/>
          </a:prstGeom>
          <a:noFill/>
        </p:spPr>
        <p:txBody>
          <a:bodyPr wrap="square" rtlCol="0">
            <a:spAutoFit/>
          </a:bodyPr>
          <a:lstStyle/>
          <a:p>
            <a:r>
              <a:rPr sz="1600" b="1" dirty="0">
                <a:latin typeface="+mn-ea"/>
              </a:rPr>
              <a:t>  - </a:t>
            </a:r>
            <a:r>
              <a:rPr sz="1600" b="1" dirty="0">
                <a:solidFill>
                  <a:srgbClr val="FF0000"/>
                </a:solidFill>
                <a:latin typeface="+mn-ea"/>
              </a:rPr>
              <a:t>Rails</a:t>
            </a:r>
            <a:r>
              <a:rPr sz="1600" b="1" dirty="0">
                <a:latin typeface="+mn-ea"/>
              </a:rPr>
              <a:t>：Shopify使用Ruby on Rails作为其</a:t>
            </a:r>
            <a:r>
              <a:rPr lang="zh-CN" sz="1600" b="1" dirty="0">
                <a:solidFill>
                  <a:srgbClr val="0070C0"/>
                </a:solidFill>
                <a:latin typeface="+mn-ea"/>
              </a:rPr>
              <a:t>前后端开发</a:t>
            </a:r>
            <a:r>
              <a:rPr sz="1600" b="1" dirty="0">
                <a:solidFill>
                  <a:srgbClr val="0070C0"/>
                </a:solidFill>
                <a:latin typeface="+mn-ea"/>
              </a:rPr>
              <a:t>核心技术栈</a:t>
            </a:r>
            <a:r>
              <a:rPr sz="1600" b="1" dirty="0">
                <a:latin typeface="+mn-ea"/>
              </a:rPr>
              <a:t>，全面使用Rails</a:t>
            </a:r>
            <a:r>
              <a:rPr lang="zh-CN" sz="1600" b="1" dirty="0">
                <a:latin typeface="+mn-ea"/>
              </a:rPr>
              <a:t>、</a:t>
            </a:r>
            <a:r>
              <a:rPr sz="1600" b="1" dirty="0">
                <a:latin typeface="+mn-ea"/>
              </a:rPr>
              <a:t>Ruby和GraphQL进行</a:t>
            </a:r>
            <a:r>
              <a:rPr lang="zh-CN" sz="1600" b="1" dirty="0">
                <a:latin typeface="+mn-ea"/>
              </a:rPr>
              <a:t>开发</a:t>
            </a:r>
            <a:r>
              <a:rPr sz="1600" b="1" dirty="0">
                <a:latin typeface="+mn-ea"/>
              </a:rPr>
              <a:t>。</a:t>
            </a:r>
          </a:p>
          <a:p>
            <a:r>
              <a:rPr sz="1600" b="1" dirty="0">
                <a:latin typeface="+mn-ea"/>
              </a:rPr>
              <a:t>  - </a:t>
            </a:r>
            <a:r>
              <a:rPr sz="1600" b="1" dirty="0">
                <a:solidFill>
                  <a:srgbClr val="FF0000"/>
                </a:solidFill>
                <a:latin typeface="+mn-ea"/>
              </a:rPr>
              <a:t>dubbo</a:t>
            </a:r>
            <a:r>
              <a:rPr sz="1600" b="1" dirty="0">
                <a:latin typeface="+mn-ea"/>
              </a:rPr>
              <a:t>： Dubbo 是一个由阿里巴巴开源的、基于 Java 的高性能、轻量级的 RPC (远程过程调用) 框架。</a:t>
            </a:r>
            <a:r>
              <a:rPr sz="1600" b="1" dirty="0">
                <a:solidFill>
                  <a:srgbClr val="0070C0"/>
                </a:solidFill>
                <a:latin typeface="+mn-ea"/>
              </a:rPr>
              <a:t>有赞</a:t>
            </a:r>
            <a:r>
              <a:rPr sz="1600" b="1" dirty="0">
                <a:latin typeface="+mn-ea"/>
              </a:rPr>
              <a:t>的后端主要是基于Java的应用，并</a:t>
            </a:r>
            <a:r>
              <a:rPr sz="1600" b="1" dirty="0">
                <a:solidFill>
                  <a:srgbClr val="0070C0"/>
                </a:solidFill>
                <a:latin typeface="+mn-ea"/>
              </a:rPr>
              <a:t>使用了定制的Dubbo服务化方案</a:t>
            </a:r>
            <a:r>
              <a:rPr sz="1600" b="1" dirty="0">
                <a:latin typeface="+mn-ea"/>
              </a:rPr>
              <a:t>。</a:t>
            </a:r>
          </a:p>
          <a:p>
            <a:r>
              <a:rPr sz="1600" b="1" dirty="0">
                <a:latin typeface="+mn-ea"/>
              </a:rPr>
              <a:t>  - </a:t>
            </a:r>
            <a:r>
              <a:rPr sz="1600" b="1" dirty="0">
                <a:solidFill>
                  <a:srgbClr val="FF0000"/>
                </a:solidFill>
                <a:latin typeface="+mn-ea"/>
              </a:rPr>
              <a:t>Docker</a:t>
            </a:r>
            <a:r>
              <a:rPr sz="1600" b="1" dirty="0">
                <a:latin typeface="+mn-ea"/>
              </a:rPr>
              <a:t>：大部分SaaS企业都在其</a:t>
            </a:r>
            <a:r>
              <a:rPr lang="zh-CN" sz="1600" b="1" dirty="0">
                <a:solidFill>
                  <a:srgbClr val="0070C0"/>
                </a:solidFill>
                <a:latin typeface="+mn-ea"/>
              </a:rPr>
              <a:t>容器实践</a:t>
            </a:r>
            <a:r>
              <a:rPr sz="1600" b="1" dirty="0">
                <a:latin typeface="+mn-ea"/>
              </a:rPr>
              <a:t>中使用了Docker。 </a:t>
            </a:r>
          </a:p>
          <a:p>
            <a:r>
              <a:rPr sz="1600" b="1" dirty="0">
                <a:latin typeface="+mn-ea"/>
              </a:rPr>
              <a:t> </a:t>
            </a:r>
            <a:r>
              <a:rPr lang="en-US" sz="1600" b="1" dirty="0">
                <a:latin typeface="+mn-ea"/>
              </a:rPr>
              <a:t> </a:t>
            </a:r>
            <a:r>
              <a:rPr sz="1600" b="1" dirty="0">
                <a:latin typeface="+mn-ea"/>
              </a:rPr>
              <a:t>- </a:t>
            </a:r>
            <a:r>
              <a:rPr sz="1600" b="1" dirty="0">
                <a:solidFill>
                  <a:srgbClr val="FF0000"/>
                </a:solidFill>
                <a:latin typeface="+mn-ea"/>
              </a:rPr>
              <a:t>Kubernetes</a:t>
            </a:r>
            <a:r>
              <a:rPr sz="1600" b="1" dirty="0">
                <a:latin typeface="+mn-ea"/>
              </a:rPr>
              <a:t>： Kubernetes 让部署容器化的应用简单并且高效</a:t>
            </a:r>
            <a:r>
              <a:rPr lang="zh-CN" sz="1600" b="1" dirty="0">
                <a:latin typeface="+mn-ea"/>
              </a:rPr>
              <a:t>。</a:t>
            </a:r>
            <a:r>
              <a:rPr sz="1600" b="1" dirty="0">
                <a:latin typeface="+mn-ea"/>
              </a:rPr>
              <a:t>Shopify</a:t>
            </a:r>
            <a:r>
              <a:rPr lang="zh-CN" sz="1600" b="1" dirty="0">
                <a:latin typeface="+mn-ea"/>
              </a:rPr>
              <a:t>在</a:t>
            </a:r>
            <a:r>
              <a:rPr sz="1600" b="1" dirty="0">
                <a:solidFill>
                  <a:srgbClr val="0070C0"/>
                </a:solidFill>
                <a:latin typeface="+mn-ea"/>
              </a:rPr>
              <a:t>K</a:t>
            </a:r>
            <a:r>
              <a:rPr lang="en-US" sz="1600" b="1" dirty="0">
                <a:solidFill>
                  <a:srgbClr val="0070C0"/>
                </a:solidFill>
                <a:latin typeface="+mn-ea"/>
              </a:rPr>
              <a:t>8</a:t>
            </a:r>
            <a:r>
              <a:rPr sz="1600" b="1" dirty="0">
                <a:solidFill>
                  <a:srgbClr val="0070C0"/>
                </a:solidFill>
                <a:latin typeface="+mn-ea"/>
              </a:rPr>
              <a:t>s的基础上</a:t>
            </a:r>
            <a:r>
              <a:rPr sz="1600" b="1" dirty="0">
                <a:latin typeface="+mn-ea"/>
              </a:rPr>
              <a:t>创建了一个</a:t>
            </a:r>
            <a:r>
              <a:rPr sz="1600" b="1" dirty="0">
                <a:solidFill>
                  <a:srgbClr val="0070C0"/>
                </a:solidFill>
                <a:latin typeface="+mn-ea"/>
              </a:rPr>
              <a:t>自定义的自动扩展器以满足其流量的突然增长</a:t>
            </a:r>
            <a:r>
              <a:rPr sz="1600" b="1" dirty="0">
                <a:latin typeface="+mn-ea"/>
              </a:rPr>
              <a:t>，有赞则使用了Kubernetes来调度其容器镜像的集成过程。</a:t>
            </a:r>
          </a:p>
          <a:p>
            <a:r>
              <a:rPr sz="1600" b="1" dirty="0">
                <a:latin typeface="+mn-ea"/>
              </a:rPr>
              <a:t>  - </a:t>
            </a:r>
            <a:r>
              <a:rPr sz="1600" b="1" dirty="0">
                <a:solidFill>
                  <a:srgbClr val="FF0000"/>
                </a:solidFill>
                <a:latin typeface="+mn-ea"/>
              </a:rPr>
              <a:t>fluentd</a:t>
            </a:r>
            <a:r>
              <a:rPr sz="1600" b="1" dirty="0">
                <a:latin typeface="+mn-ea"/>
              </a:rPr>
              <a:t>：有赞就是</a:t>
            </a:r>
            <a:r>
              <a:rPr sz="1600" b="1" dirty="0">
                <a:solidFill>
                  <a:srgbClr val="0070C0"/>
                </a:solidFill>
                <a:latin typeface="+mn-ea"/>
              </a:rPr>
              <a:t>通过 Fluentd 收集容器的标准输出日志</a:t>
            </a:r>
            <a:r>
              <a:rPr sz="1600" b="1" dirty="0">
                <a:latin typeface="+mn-ea"/>
              </a:rPr>
              <a:t>，</a:t>
            </a:r>
            <a:r>
              <a:rPr lang="zh-CN" sz="1600" b="1" dirty="0">
                <a:latin typeface="+mn-ea"/>
              </a:rPr>
              <a:t>经由</a:t>
            </a:r>
            <a:r>
              <a:rPr sz="1600" b="1" dirty="0">
                <a:latin typeface="+mn-ea"/>
              </a:rPr>
              <a:t>Kafka</a:t>
            </a:r>
            <a:r>
              <a:rPr lang="zh-CN" sz="1600" b="1" dirty="0">
                <a:latin typeface="+mn-ea"/>
              </a:rPr>
              <a:t>和日志系统处理</a:t>
            </a:r>
            <a:r>
              <a:rPr sz="1600" b="1" dirty="0">
                <a:latin typeface="+mn-ea"/>
              </a:rPr>
              <a:t>，最终</a:t>
            </a:r>
            <a:r>
              <a:rPr lang="zh-CN" sz="1600" b="1" dirty="0">
                <a:latin typeface="+mn-ea"/>
              </a:rPr>
              <a:t>存入</a:t>
            </a:r>
            <a:r>
              <a:rPr lang="en-US" altLang="zh-CN" sz="1600" b="1" dirty="0">
                <a:latin typeface="+mn-ea"/>
              </a:rPr>
              <a:t>ES</a:t>
            </a:r>
            <a:r>
              <a:rPr lang="zh-CN" altLang="en-US" sz="1600" b="1" dirty="0">
                <a:latin typeface="+mn-ea"/>
              </a:rPr>
              <a:t>。</a:t>
            </a:r>
            <a:endParaRPr sz="1600" b="1" dirty="0">
              <a:latin typeface="+mn-ea"/>
            </a:endParaRPr>
          </a:p>
          <a:p>
            <a:r>
              <a:rPr sz="1600" b="1" dirty="0">
                <a:latin typeface="+mn-ea"/>
              </a:rPr>
              <a:t>  - </a:t>
            </a:r>
            <a:r>
              <a:rPr sz="1600" b="1" dirty="0">
                <a:solidFill>
                  <a:srgbClr val="FF0000"/>
                </a:solidFill>
                <a:latin typeface="+mn-ea"/>
                <a:sym typeface="+mn-ea"/>
              </a:rPr>
              <a:t>Kafka</a:t>
            </a:r>
            <a:r>
              <a:rPr sz="1600" b="1" dirty="0">
                <a:latin typeface="+mn-ea"/>
              </a:rPr>
              <a:t>： Shopify使用Kafka作为</a:t>
            </a:r>
            <a:r>
              <a:rPr sz="1600" b="1" dirty="0">
                <a:solidFill>
                  <a:srgbClr val="0070C0"/>
                </a:solidFill>
                <a:latin typeface="+mn-ea"/>
              </a:rPr>
              <a:t>事件总线</a:t>
            </a:r>
            <a:r>
              <a:rPr sz="1600" b="1" dirty="0">
                <a:latin typeface="+mn-ea"/>
              </a:rPr>
              <a:t>，将实时事件传送到系统内的各个组件中。有赞则使用Kafka</a:t>
            </a:r>
            <a:r>
              <a:rPr sz="1600" b="1" dirty="0">
                <a:solidFill>
                  <a:srgbClr val="0070C0"/>
                </a:solidFill>
                <a:latin typeface="+mn-ea"/>
              </a:rPr>
              <a:t>作为其日志系统的一部分</a:t>
            </a:r>
            <a:r>
              <a:rPr sz="1600" b="1" dirty="0">
                <a:latin typeface="+mn-ea"/>
              </a:rPr>
              <a:t>，用于接收从Fluentd处理后的日志。</a:t>
            </a:r>
          </a:p>
          <a:p>
            <a:r>
              <a:rPr sz="1600" b="1" dirty="0">
                <a:latin typeface="+mn-ea"/>
              </a:rPr>
              <a:t>  - </a:t>
            </a:r>
            <a:r>
              <a:rPr sz="1600" b="1" dirty="0">
                <a:solidFill>
                  <a:srgbClr val="FF0000"/>
                </a:solidFill>
                <a:latin typeface="+mn-ea"/>
              </a:rPr>
              <a:t>MySQL</a:t>
            </a:r>
            <a:r>
              <a:rPr lang="en-US" sz="1600" b="1" dirty="0">
                <a:solidFill>
                  <a:srgbClr val="FF0000"/>
                </a:solidFill>
                <a:latin typeface="+mn-ea"/>
              </a:rPr>
              <a:t>|</a:t>
            </a:r>
            <a:r>
              <a:rPr sz="1600" b="1" dirty="0">
                <a:solidFill>
                  <a:srgbClr val="FF0000"/>
                </a:solidFill>
                <a:latin typeface="+mn-ea"/>
              </a:rPr>
              <a:t>Oracle</a:t>
            </a:r>
            <a:r>
              <a:rPr lang="en-US" sz="1600" b="1" dirty="0">
                <a:solidFill>
                  <a:srgbClr val="FF0000"/>
                </a:solidFill>
                <a:latin typeface="+mn-ea"/>
              </a:rPr>
              <a:t>|</a:t>
            </a:r>
            <a:r>
              <a:rPr sz="1600" b="1" dirty="0">
                <a:solidFill>
                  <a:srgbClr val="FF0000"/>
                </a:solidFill>
                <a:latin typeface="+mn-ea"/>
              </a:rPr>
              <a:t>PostgreSQL</a:t>
            </a:r>
            <a:r>
              <a:rPr sz="1600" b="1" dirty="0">
                <a:latin typeface="+mn-ea"/>
              </a:rPr>
              <a:t>：Shopify的</a:t>
            </a:r>
            <a:r>
              <a:rPr lang="zh-CN" sz="1600" b="1" dirty="0">
                <a:latin typeface="+mn-ea"/>
              </a:rPr>
              <a:t>目前</a:t>
            </a:r>
            <a:r>
              <a:rPr sz="1600" b="1" dirty="0">
                <a:latin typeface="+mn-ea"/>
              </a:rPr>
              <a:t>支持的</a:t>
            </a:r>
            <a:r>
              <a:rPr sz="1600" b="1" dirty="0">
                <a:solidFill>
                  <a:srgbClr val="0070C0"/>
                </a:solidFill>
                <a:latin typeface="+mn-ea"/>
              </a:rPr>
              <a:t>数据库类型</a:t>
            </a:r>
            <a:r>
              <a:rPr lang="zh-CN" sz="1600" b="1" dirty="0">
                <a:latin typeface="+mn-ea"/>
              </a:rPr>
              <a:t>，</a:t>
            </a:r>
            <a:r>
              <a:rPr sz="1600" b="1" dirty="0">
                <a:latin typeface="+mn-ea"/>
              </a:rPr>
              <a:t>满足不同用户的数据分析需求。</a:t>
            </a:r>
          </a:p>
          <a:p>
            <a:r>
              <a:rPr sz="1600" b="1" dirty="0">
                <a:latin typeface="+mn-ea"/>
              </a:rPr>
              <a:t>  - </a:t>
            </a:r>
            <a:r>
              <a:rPr sz="1600" b="1" dirty="0">
                <a:solidFill>
                  <a:srgbClr val="FF0000"/>
                </a:solidFill>
                <a:latin typeface="+mn-ea"/>
              </a:rPr>
              <a:t>ES</a:t>
            </a:r>
            <a:r>
              <a:rPr sz="1600" b="1" dirty="0">
                <a:latin typeface="+mn-ea"/>
              </a:rPr>
              <a:t>：Elasticsearch广泛</a:t>
            </a:r>
            <a:r>
              <a:rPr sz="1600" b="1" dirty="0">
                <a:solidFill>
                  <a:srgbClr val="0070C0"/>
                </a:solidFill>
                <a:latin typeface="+mn-ea"/>
              </a:rPr>
              <a:t>应用于日志和事件数据、全文搜索等多个场景</a:t>
            </a:r>
            <a:r>
              <a:rPr sz="1600" b="1" dirty="0">
                <a:latin typeface="+mn-ea"/>
              </a:rPr>
              <a:t>。有赞使用Elasticsearch来存储处理过的日志信息。</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2509" y="117916"/>
            <a:ext cx="1885453"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03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业内参考</a:t>
            </a:r>
          </a:p>
        </p:txBody>
      </p:sp>
      <p:cxnSp>
        <p:nvCxnSpPr>
          <p:cNvPr id="5" name="直接连接符 4"/>
          <p:cNvCxnSpPr/>
          <p:nvPr/>
        </p:nvCxnSpPr>
        <p:spPr>
          <a:xfrm flipV="1">
            <a:off x="332509" y="673168"/>
            <a:ext cx="9620885" cy="1397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12" name="矩形: 圆角 11"/>
          <p:cNvSpPr/>
          <p:nvPr/>
        </p:nvSpPr>
        <p:spPr>
          <a:xfrm>
            <a:off x="164465" y="1002030"/>
            <a:ext cx="5347970" cy="5663565"/>
          </a:xfrm>
          <a:prstGeom prst="roundRect">
            <a:avLst>
              <a:gd name="adj" fmla="val 1774"/>
            </a:avLst>
          </a:prstGeom>
          <a:solidFill>
            <a:srgbClr val="FAFAFA"/>
          </a:solidFill>
          <a:ln>
            <a:solidFill>
              <a:srgbClr val="0170F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13" name="矩形 12"/>
          <p:cNvSpPr/>
          <p:nvPr/>
        </p:nvSpPr>
        <p:spPr>
          <a:xfrm>
            <a:off x="1779905" y="850900"/>
            <a:ext cx="2116455" cy="302260"/>
          </a:xfrm>
          <a:prstGeom prst="rect">
            <a:avLst/>
          </a:prstGeom>
          <a:solidFill>
            <a:srgbClr val="017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mn-ea"/>
              </a:rPr>
              <a:t>技术选型说明</a:t>
            </a:r>
          </a:p>
        </p:txBody>
      </p:sp>
      <p:sp>
        <p:nvSpPr>
          <p:cNvPr id="3" name="文本框 2"/>
          <p:cNvSpPr txBox="1"/>
          <p:nvPr/>
        </p:nvSpPr>
        <p:spPr>
          <a:xfrm>
            <a:off x="164465" y="1153160"/>
            <a:ext cx="5337810" cy="5631180"/>
          </a:xfrm>
          <a:prstGeom prst="rect">
            <a:avLst/>
          </a:prstGeom>
          <a:noFill/>
        </p:spPr>
        <p:txBody>
          <a:bodyPr wrap="square" rtlCol="0">
            <a:spAutoFit/>
          </a:bodyPr>
          <a:lstStyle/>
          <a:p>
            <a:r>
              <a:rPr b="1" dirty="0">
                <a:latin typeface="+mn-ea"/>
              </a:rPr>
              <a:t>  - </a:t>
            </a:r>
            <a:r>
              <a:rPr b="1" dirty="0">
                <a:solidFill>
                  <a:srgbClr val="FF0000"/>
                </a:solidFill>
                <a:latin typeface="+mn-ea"/>
              </a:rPr>
              <a:t>H5</a:t>
            </a:r>
            <a:r>
              <a:rPr b="1" dirty="0">
                <a:latin typeface="+mn-ea"/>
              </a:rPr>
              <a:t>：H5应用程序具有跨平台性，可通过Web浏览器在不同设备上运行，无需下载和安装独立的应用程序。这使得</a:t>
            </a:r>
            <a:r>
              <a:rPr b="1" dirty="0">
                <a:solidFill>
                  <a:srgbClr val="0070C0"/>
                </a:solidFill>
                <a:latin typeface="+mn-ea"/>
              </a:rPr>
              <a:t>开发和使用成本相对较低</a:t>
            </a:r>
            <a:r>
              <a:rPr b="1" dirty="0">
                <a:latin typeface="+mn-ea"/>
              </a:rPr>
              <a:t>，并且能够快速迭代和部署新功能。</a:t>
            </a:r>
          </a:p>
          <a:p>
            <a:r>
              <a:rPr b="1" dirty="0">
                <a:latin typeface="+mn-ea"/>
              </a:rPr>
              <a:t>  - </a:t>
            </a:r>
            <a:r>
              <a:rPr b="1" dirty="0">
                <a:solidFill>
                  <a:srgbClr val="FF0000"/>
                </a:solidFill>
                <a:latin typeface="+mn-ea"/>
              </a:rPr>
              <a:t>DW/ODS数仓</a:t>
            </a:r>
            <a:r>
              <a:rPr b="1" dirty="0">
                <a:latin typeface="+mn-ea"/>
              </a:rPr>
              <a:t>：DW/ODS数仓提供了</a:t>
            </a:r>
            <a:r>
              <a:rPr b="1" dirty="0">
                <a:solidFill>
                  <a:srgbClr val="0070C0"/>
                </a:solidFill>
                <a:latin typeface="+mn-ea"/>
              </a:rPr>
              <a:t>长期存储</a:t>
            </a:r>
            <a:r>
              <a:rPr b="1" dirty="0">
                <a:latin typeface="+mn-ea"/>
              </a:rPr>
              <a:t>和</a:t>
            </a:r>
            <a:r>
              <a:rPr b="1" dirty="0">
                <a:solidFill>
                  <a:srgbClr val="0070C0"/>
                </a:solidFill>
                <a:latin typeface="+mn-ea"/>
              </a:rPr>
              <a:t>分析大量历史数据</a:t>
            </a:r>
            <a:r>
              <a:rPr b="1" dirty="0">
                <a:latin typeface="+mn-ea"/>
              </a:rPr>
              <a:t>的能力。支持复杂的数据查询和跨部门的数据分析，提供决策支持。通过</a:t>
            </a:r>
            <a:r>
              <a:rPr b="1" dirty="0">
                <a:solidFill>
                  <a:srgbClr val="0070C0"/>
                </a:solidFill>
                <a:latin typeface="+mn-ea"/>
              </a:rPr>
              <a:t>ETL流程确保数据一致性和准确性</a:t>
            </a:r>
            <a:r>
              <a:rPr b="1" dirty="0">
                <a:latin typeface="+mn-ea"/>
              </a:rPr>
              <a:t>。</a:t>
            </a:r>
          </a:p>
          <a:p>
            <a:r>
              <a:rPr b="1" dirty="0">
                <a:latin typeface="+mn-ea"/>
              </a:rPr>
              <a:t>  -</a:t>
            </a:r>
            <a:r>
              <a:rPr b="1" dirty="0">
                <a:solidFill>
                  <a:srgbClr val="FF0000"/>
                </a:solidFill>
                <a:latin typeface="+mn-ea"/>
              </a:rPr>
              <a:t> Kafka</a:t>
            </a:r>
            <a:r>
              <a:rPr b="1" dirty="0">
                <a:latin typeface="+mn-ea"/>
              </a:rPr>
              <a:t>：Kafka用于实时数据流处理和消息传递。它具备</a:t>
            </a:r>
            <a:r>
              <a:rPr b="1" dirty="0">
                <a:solidFill>
                  <a:srgbClr val="0070C0"/>
                </a:solidFill>
                <a:latin typeface="+mn-ea"/>
              </a:rPr>
              <a:t>高度可扩展性、容错性和实时处理能力</a:t>
            </a:r>
            <a:r>
              <a:rPr b="1" dirty="0">
                <a:latin typeface="+mn-ea"/>
              </a:rPr>
              <a:t>，适用于大规模数据处理和实时数据传输场景。</a:t>
            </a:r>
          </a:p>
          <a:p>
            <a:r>
              <a:rPr b="1" dirty="0">
                <a:latin typeface="+mn-ea"/>
              </a:rPr>
              <a:t>  -</a:t>
            </a:r>
            <a:r>
              <a:rPr b="1" dirty="0">
                <a:solidFill>
                  <a:srgbClr val="FF0000"/>
                </a:solidFill>
                <a:latin typeface="+mn-ea"/>
              </a:rPr>
              <a:t> MySQL Proxy</a:t>
            </a:r>
            <a:r>
              <a:rPr b="1" dirty="0">
                <a:latin typeface="+mn-ea"/>
              </a:rPr>
              <a:t>：MySQL Proxy作为</a:t>
            </a:r>
            <a:r>
              <a:rPr b="1" dirty="0">
                <a:solidFill>
                  <a:srgbClr val="0070C0"/>
                </a:solidFill>
                <a:latin typeface="+mn-ea"/>
              </a:rPr>
              <a:t>数据库连接和请求转发的中间层</a:t>
            </a:r>
            <a:r>
              <a:rPr b="1" dirty="0">
                <a:latin typeface="+mn-ea"/>
              </a:rPr>
              <a:t>，具备负载均衡和查询优化等功能。它可以将数据库请求分发到多个后端MySQL服务器，</a:t>
            </a:r>
            <a:r>
              <a:rPr b="1" dirty="0">
                <a:solidFill>
                  <a:srgbClr val="0070C0"/>
                </a:solidFill>
                <a:latin typeface="+mn-ea"/>
              </a:rPr>
              <a:t>实现高可用性和性能优化</a:t>
            </a:r>
            <a:r>
              <a:rPr b="1" dirty="0">
                <a:latin typeface="+mn-ea"/>
              </a:rPr>
              <a:t>。</a:t>
            </a:r>
          </a:p>
          <a:p>
            <a:r>
              <a:rPr b="1" dirty="0">
                <a:latin typeface="+mn-ea"/>
              </a:rPr>
              <a:t>  - </a:t>
            </a:r>
            <a:r>
              <a:rPr b="1" dirty="0">
                <a:solidFill>
                  <a:srgbClr val="FF0000"/>
                </a:solidFill>
                <a:latin typeface="+mn-ea"/>
              </a:rPr>
              <a:t>CDM/DCDN</a:t>
            </a:r>
            <a:r>
              <a:rPr b="1" dirty="0">
                <a:latin typeface="+mn-ea"/>
              </a:rPr>
              <a:t>：CDM/DCDN用于</a:t>
            </a:r>
            <a:r>
              <a:rPr b="1" dirty="0">
                <a:solidFill>
                  <a:srgbClr val="0070C0"/>
                </a:solidFill>
                <a:latin typeface="+mn-ea"/>
              </a:rPr>
              <a:t>加速内容传输和提供高性能的分发网络</a:t>
            </a:r>
            <a:r>
              <a:rPr b="1" dirty="0">
                <a:latin typeface="+mn-ea"/>
              </a:rPr>
              <a:t>。它利用</a:t>
            </a:r>
            <a:r>
              <a:rPr b="1" dirty="0">
                <a:solidFill>
                  <a:srgbClr val="0070C0"/>
                </a:solidFill>
                <a:latin typeface="+mn-ea"/>
              </a:rPr>
              <a:t>全球分布的边缘节点</a:t>
            </a:r>
            <a:r>
              <a:rPr b="1" dirty="0">
                <a:latin typeface="+mn-ea"/>
              </a:rPr>
              <a:t>将内容就近缓存和传输，</a:t>
            </a:r>
            <a:r>
              <a:rPr b="1" dirty="0">
                <a:solidFill>
                  <a:srgbClr val="0070C0"/>
                </a:solidFill>
                <a:latin typeface="+mn-ea"/>
              </a:rPr>
              <a:t>提供更快的加载速度和较低的延迟</a:t>
            </a:r>
            <a:r>
              <a:rPr b="1" dirty="0">
                <a:latin typeface="+mn-ea"/>
              </a:rPr>
              <a:t>，同时具备高度可扩展性。</a:t>
            </a:r>
          </a:p>
          <a:p>
            <a:r>
              <a:rPr b="1" dirty="0">
                <a:latin typeface="+mn-ea"/>
              </a:rPr>
              <a:t> </a:t>
            </a:r>
          </a:p>
        </p:txBody>
      </p:sp>
      <p:sp>
        <p:nvSpPr>
          <p:cNvPr id="2" name="矩形: 圆角 11"/>
          <p:cNvSpPr/>
          <p:nvPr>
            <p:custDataLst>
              <p:tags r:id="rId1"/>
            </p:custDataLst>
          </p:nvPr>
        </p:nvSpPr>
        <p:spPr>
          <a:xfrm>
            <a:off x="5680710" y="1002030"/>
            <a:ext cx="6372225" cy="5662930"/>
          </a:xfrm>
          <a:prstGeom prst="roundRect">
            <a:avLst>
              <a:gd name="adj" fmla="val 1774"/>
            </a:avLst>
          </a:prstGeom>
          <a:solidFill>
            <a:srgbClr val="FAFAFA"/>
          </a:solidFill>
          <a:ln>
            <a:solidFill>
              <a:srgbClr val="0170F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8" name="文本框 7"/>
          <p:cNvSpPr txBox="1"/>
          <p:nvPr>
            <p:custDataLst>
              <p:tags r:id="rId2"/>
            </p:custDataLst>
          </p:nvPr>
        </p:nvSpPr>
        <p:spPr>
          <a:xfrm>
            <a:off x="5680710" y="1033780"/>
            <a:ext cx="6424930" cy="5631180"/>
          </a:xfrm>
          <a:prstGeom prst="rect">
            <a:avLst/>
          </a:prstGeom>
          <a:noFill/>
        </p:spPr>
        <p:txBody>
          <a:bodyPr wrap="square" rtlCol="0">
            <a:spAutoFit/>
          </a:bodyPr>
          <a:lstStyle/>
          <a:p>
            <a:r>
              <a:rPr b="1" dirty="0">
                <a:latin typeface="+mn-ea"/>
              </a:rPr>
              <a:t>  -</a:t>
            </a:r>
            <a:r>
              <a:rPr b="1" dirty="0">
                <a:solidFill>
                  <a:srgbClr val="FF0000"/>
                </a:solidFill>
                <a:latin typeface="+mn-ea"/>
              </a:rPr>
              <a:t> HTTPDNS</a:t>
            </a:r>
            <a:r>
              <a:rPr b="1" dirty="0">
                <a:latin typeface="+mn-ea"/>
              </a:rPr>
              <a:t>：HTTPDNS通过HTTP协议解析域名，减少了DNS解析的延迟，</a:t>
            </a:r>
            <a:r>
              <a:rPr b="1" dirty="0">
                <a:solidFill>
                  <a:srgbClr val="0070C0"/>
                </a:solidFill>
                <a:latin typeface="+mn-ea"/>
              </a:rPr>
              <a:t>提供更快的域名解析速度</a:t>
            </a:r>
            <a:r>
              <a:rPr b="1" dirty="0">
                <a:latin typeface="+mn-ea"/>
              </a:rPr>
              <a:t>。它还</a:t>
            </a:r>
            <a:r>
              <a:rPr b="1" dirty="0">
                <a:solidFill>
                  <a:srgbClr val="0070C0"/>
                </a:solidFill>
                <a:latin typeface="+mn-ea"/>
              </a:rPr>
              <a:t>具备一定的防止域名劫持的能力</a:t>
            </a:r>
            <a:r>
              <a:rPr b="1" dirty="0">
                <a:latin typeface="+mn-ea"/>
              </a:rPr>
              <a:t>。</a:t>
            </a:r>
          </a:p>
          <a:p>
            <a:r>
              <a:rPr b="1" dirty="0">
                <a:latin typeface="+mn-ea"/>
              </a:rPr>
              <a:t>  - </a:t>
            </a:r>
            <a:r>
              <a:rPr b="1" dirty="0">
                <a:solidFill>
                  <a:srgbClr val="FF0000"/>
                </a:solidFill>
                <a:latin typeface="+mn-ea"/>
              </a:rPr>
              <a:t>Kubernetes</a:t>
            </a:r>
            <a:r>
              <a:rPr b="1" dirty="0">
                <a:latin typeface="+mn-ea"/>
              </a:rPr>
              <a:t>：在本平台中，我们利用k8s的</a:t>
            </a:r>
            <a:r>
              <a:rPr b="1" dirty="0">
                <a:solidFill>
                  <a:srgbClr val="0070C0"/>
                </a:solidFill>
                <a:latin typeface="+mn-ea"/>
              </a:rPr>
              <a:t>Horizontal Pod Autoscaler</a:t>
            </a:r>
            <a:r>
              <a:rPr b="1" dirty="0">
                <a:latin typeface="+mn-ea"/>
              </a:rPr>
              <a:t>（HPA，水平Pod自动扩缩）来自动根据CPU利用率或者其他选择的度量标准调整Pod的数量，实现</a:t>
            </a:r>
            <a:r>
              <a:rPr b="1" dirty="0">
                <a:solidFill>
                  <a:srgbClr val="0070C0"/>
                </a:solidFill>
                <a:latin typeface="+mn-ea"/>
              </a:rPr>
              <a:t>Pod水平自动扩缩</a:t>
            </a:r>
            <a:r>
              <a:rPr b="1" dirty="0">
                <a:latin typeface="+mn-ea"/>
              </a:rPr>
              <a:t>。</a:t>
            </a:r>
          </a:p>
          <a:p>
            <a:r>
              <a:rPr b="1" dirty="0">
                <a:latin typeface="+mn-ea"/>
              </a:rPr>
              <a:t>  -</a:t>
            </a:r>
            <a:r>
              <a:rPr b="1" dirty="0">
                <a:solidFill>
                  <a:srgbClr val="FF0000"/>
                </a:solidFill>
                <a:latin typeface="+mn-ea"/>
              </a:rPr>
              <a:t> TiDB</a:t>
            </a:r>
            <a:r>
              <a:rPr b="1" dirty="0">
                <a:latin typeface="+mn-ea"/>
              </a:rPr>
              <a:t>:</a:t>
            </a:r>
            <a:r>
              <a:rPr lang="en-US" b="1" dirty="0">
                <a:latin typeface="+mn-ea"/>
              </a:rPr>
              <a:t>  </a:t>
            </a:r>
            <a:r>
              <a:rPr b="1" dirty="0">
                <a:latin typeface="+mn-ea"/>
              </a:rPr>
              <a:t> TiDB 作为另一项能支持的数据库管理系统，它能实现无缝的</a:t>
            </a:r>
            <a:r>
              <a:rPr b="1" dirty="0">
                <a:solidFill>
                  <a:srgbClr val="0070C0"/>
                </a:solidFill>
                <a:latin typeface="+mn-ea"/>
              </a:rPr>
              <a:t>数据弹性扩展</a:t>
            </a:r>
            <a:r>
              <a:rPr b="1" dirty="0">
                <a:latin typeface="+mn-ea"/>
              </a:rPr>
              <a:t>，</a:t>
            </a:r>
            <a:r>
              <a:rPr b="1" dirty="0">
                <a:solidFill>
                  <a:srgbClr val="0070C0"/>
                </a:solidFill>
                <a:latin typeface="+mn-ea"/>
              </a:rPr>
              <a:t>对 MySQL 协议和 MySQL 生态有良好的兼容性</a:t>
            </a:r>
            <a:r>
              <a:rPr b="1" dirty="0">
                <a:latin typeface="+mn-ea"/>
              </a:rPr>
              <a:t>，并</a:t>
            </a:r>
            <a:r>
              <a:rPr b="1" dirty="0">
                <a:solidFill>
                  <a:srgbClr val="0070C0"/>
                </a:solidFill>
                <a:latin typeface="+mn-ea"/>
              </a:rPr>
              <a:t>支持分布式事务和强一致性</a:t>
            </a:r>
            <a:r>
              <a:rPr b="1" dirty="0">
                <a:latin typeface="+mn-ea"/>
              </a:rPr>
              <a:t>，具备</a:t>
            </a:r>
            <a:r>
              <a:rPr b="1" dirty="0">
                <a:solidFill>
                  <a:srgbClr val="0070C0"/>
                </a:solidFill>
                <a:latin typeface="+mn-ea"/>
              </a:rPr>
              <a:t>高可用</a:t>
            </a:r>
            <a:r>
              <a:rPr b="1" dirty="0">
                <a:latin typeface="+mn-ea"/>
              </a:rPr>
              <a:t>性的特性。</a:t>
            </a:r>
          </a:p>
          <a:p>
            <a:r>
              <a:rPr b="1" dirty="0">
                <a:latin typeface="+mn-ea"/>
              </a:rPr>
              <a:t>  - </a:t>
            </a:r>
            <a:r>
              <a:rPr b="1" dirty="0">
                <a:solidFill>
                  <a:srgbClr val="FF0000"/>
                </a:solidFill>
                <a:latin typeface="+mn-ea"/>
              </a:rPr>
              <a:t>TableStore</a:t>
            </a:r>
            <a:r>
              <a:rPr b="1" dirty="0">
                <a:latin typeface="+mn-ea"/>
              </a:rPr>
              <a:t>：Tablestore提供海量结构化数据存储以及快速的查询和分析服务。Tablestore 在本平台中，作为</a:t>
            </a:r>
            <a:r>
              <a:rPr b="1" dirty="0">
                <a:solidFill>
                  <a:srgbClr val="0070C0"/>
                </a:solidFill>
                <a:latin typeface="+mn-ea"/>
              </a:rPr>
              <a:t>订单数据中台完成订单查询、分析等一系列功能</a:t>
            </a:r>
            <a:r>
              <a:rPr b="1" dirty="0">
                <a:latin typeface="+mn-ea"/>
              </a:rPr>
              <a:t>，同时Tablestore 能够</a:t>
            </a:r>
            <a:r>
              <a:rPr b="1" dirty="0">
                <a:solidFill>
                  <a:srgbClr val="0070C0"/>
                </a:solidFill>
                <a:latin typeface="+mn-ea"/>
              </a:rPr>
              <a:t>自动水平扩容</a:t>
            </a:r>
            <a:r>
              <a:rPr b="1" dirty="0">
                <a:latin typeface="+mn-ea"/>
              </a:rPr>
              <a:t>，用户无感知。</a:t>
            </a:r>
          </a:p>
          <a:p>
            <a:r>
              <a:rPr b="1" dirty="0">
                <a:latin typeface="+mn-ea"/>
              </a:rPr>
              <a:t>  - </a:t>
            </a:r>
            <a:r>
              <a:rPr b="1" dirty="0">
                <a:solidFill>
                  <a:srgbClr val="FF0000"/>
                </a:solidFill>
                <a:latin typeface="+mn-ea"/>
              </a:rPr>
              <a:t>ES</a:t>
            </a:r>
            <a:r>
              <a:rPr b="1" dirty="0">
                <a:latin typeface="+mn-ea"/>
              </a:rPr>
              <a:t>: </a:t>
            </a:r>
            <a:r>
              <a:rPr lang="en-US" b="1" dirty="0">
                <a:latin typeface="+mn-ea"/>
              </a:rPr>
              <a:t>  </a:t>
            </a:r>
            <a:r>
              <a:rPr b="1" dirty="0">
                <a:latin typeface="+mn-ea"/>
              </a:rPr>
              <a:t>ES具备强大的搜索</a:t>
            </a:r>
            <a:r>
              <a:rPr lang="zh-CN" b="1" dirty="0">
                <a:latin typeface="+mn-ea"/>
              </a:rPr>
              <a:t>分析</a:t>
            </a:r>
            <a:r>
              <a:rPr b="1" dirty="0">
                <a:latin typeface="+mn-ea"/>
              </a:rPr>
              <a:t>能力，同时采用分布式架构，可以水平扩展以处理大规模数据和高并发查询。</a:t>
            </a:r>
            <a:r>
              <a:rPr b="1" dirty="0">
                <a:solidFill>
                  <a:srgbClr val="0070C0"/>
                </a:solidFill>
                <a:latin typeface="+mn-ea"/>
              </a:rPr>
              <a:t>支持数据分片和副本机制</a:t>
            </a:r>
            <a:r>
              <a:rPr b="1" dirty="0">
                <a:latin typeface="+mn-ea"/>
              </a:rPr>
              <a:t>，确保数据的</a:t>
            </a:r>
            <a:r>
              <a:rPr b="1" dirty="0">
                <a:solidFill>
                  <a:srgbClr val="0070C0"/>
                </a:solidFill>
                <a:latin typeface="+mn-ea"/>
              </a:rPr>
              <a:t>高可用</a:t>
            </a:r>
            <a:r>
              <a:rPr b="1" dirty="0">
                <a:latin typeface="+mn-ea"/>
              </a:rPr>
              <a:t>性和</a:t>
            </a:r>
            <a:r>
              <a:rPr b="1" dirty="0">
                <a:solidFill>
                  <a:srgbClr val="0070C0"/>
                </a:solidFill>
                <a:latin typeface="+mn-ea"/>
              </a:rPr>
              <a:t>容错</a:t>
            </a:r>
            <a:r>
              <a:rPr b="1" dirty="0">
                <a:latin typeface="+mn-ea"/>
              </a:rPr>
              <a:t>性。ES还提供了简单的</a:t>
            </a:r>
            <a:r>
              <a:rPr b="1" dirty="0">
                <a:solidFill>
                  <a:srgbClr val="0070C0"/>
                </a:solidFill>
                <a:latin typeface="+mn-ea"/>
              </a:rPr>
              <a:t>集群管理</a:t>
            </a:r>
            <a:r>
              <a:rPr b="1" dirty="0">
                <a:latin typeface="+mn-ea"/>
              </a:rPr>
              <a:t>和</a:t>
            </a:r>
            <a:r>
              <a:rPr b="1" dirty="0">
                <a:solidFill>
                  <a:srgbClr val="0070C0"/>
                </a:solidFill>
                <a:latin typeface="+mn-ea"/>
              </a:rPr>
              <a:t>自动负载均衡</a:t>
            </a:r>
            <a:r>
              <a:rPr b="1" dirty="0">
                <a:latin typeface="+mn-ea"/>
              </a:rPr>
              <a:t>的功能，使得扩展和管理集群变得更加容易。</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3251211"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整体设计</a:t>
            </a:r>
          </a:p>
        </p:txBody>
      </p:sp>
      <p:sp>
        <p:nvSpPr>
          <p:cNvPr id="6" name="TextBox 5">
            <a:extLst>
              <a:ext uri="{FF2B5EF4-FFF2-40B4-BE49-F238E27FC236}">
                <a16:creationId xmlns:a16="http://schemas.microsoft.com/office/drawing/2014/main" id="{B7EA670B-F729-D7FD-152F-CA3A491DB5FC}"/>
              </a:ext>
            </a:extLst>
          </p:cNvPr>
          <p:cNvSpPr txBox="1"/>
          <p:nvPr/>
        </p:nvSpPr>
        <p:spPr>
          <a:xfrm>
            <a:off x="740537" y="1446060"/>
            <a:ext cx="10258895" cy="4524315"/>
          </a:xfrm>
          <a:prstGeom prst="rect">
            <a:avLst/>
          </a:prstGeom>
          <a:noFill/>
        </p:spPr>
        <p:txBody>
          <a:bodyPr wrap="square">
            <a:spAutoFit/>
          </a:bodyPr>
          <a:lstStyle/>
          <a:p>
            <a:pPr algn="l"/>
            <a:r>
              <a:rPr lang="zh-CN" altLang="en-US" sz="2400" dirty="0">
                <a:effectLst/>
              </a:rPr>
              <a:t>本</a:t>
            </a:r>
            <a:r>
              <a:rPr lang="en-US" altLang="zh-CN" sz="2400" dirty="0">
                <a:effectLst/>
              </a:rPr>
              <a:t>SaaS</a:t>
            </a:r>
            <a:r>
              <a:rPr lang="zh-CN" altLang="en-US" sz="2400" dirty="0">
                <a:effectLst/>
              </a:rPr>
              <a:t>服务平台由于是为</a:t>
            </a:r>
            <a:r>
              <a:rPr lang="zh-CN" altLang="en-US" sz="2400" b="1" dirty="0">
                <a:solidFill>
                  <a:srgbClr val="FF0000"/>
                </a:solidFill>
                <a:effectLst/>
              </a:rPr>
              <a:t>国内的商家</a:t>
            </a:r>
            <a:r>
              <a:rPr lang="zh-CN" altLang="en-US" sz="2400" dirty="0">
                <a:effectLst/>
              </a:rPr>
              <a:t>面向</a:t>
            </a:r>
            <a:r>
              <a:rPr lang="zh-CN" altLang="en-US" sz="2400" b="1" dirty="0">
                <a:solidFill>
                  <a:srgbClr val="FF0000"/>
                </a:solidFill>
                <a:effectLst/>
              </a:rPr>
              <a:t>美国或东南亚的买家</a:t>
            </a:r>
            <a:r>
              <a:rPr lang="zh-CN" altLang="en-US" sz="2400" dirty="0">
                <a:effectLst/>
              </a:rPr>
              <a:t>提供独立站的解决方案，将使用分布式的架构来保证系统性能和可用性。需要在多个地理位置部署服务器，使用全球负载均衡等技术。由于用户可能来自不同的国家和地区，所以平台需要支持多种语言和货币。这将涉及到一些问题，例如本地化、汇率转换、税务规则等。而且需要与各种支付和物流提供商进行集成，以便商家可以接收支付和处理订单。并且作为一个</a:t>
            </a:r>
            <a:r>
              <a:rPr lang="en-US" altLang="zh-CN" sz="2400" dirty="0">
                <a:effectLst/>
              </a:rPr>
              <a:t>SaaS</a:t>
            </a:r>
            <a:r>
              <a:rPr lang="zh-CN" altLang="en-US" sz="2400" dirty="0">
                <a:effectLst/>
              </a:rPr>
              <a:t>平台，需要多租户的架构，能够为每个商家提供独立的环境和数据。最后需要一些特殊的设计和管理策略，例如数据隔离、定制化设置、租户级别的权限管理等。</a:t>
            </a:r>
            <a:endParaRPr lang="en-US" altLang="zh-CN" sz="2400" dirty="0">
              <a:effectLst/>
            </a:endParaRPr>
          </a:p>
          <a:p>
            <a:pPr algn="l"/>
            <a:r>
              <a:rPr lang="zh-CN" altLang="en-US" sz="2400" dirty="0">
                <a:effectLst/>
              </a:rPr>
              <a:t> </a:t>
            </a:r>
            <a:endParaRPr lang="en-US" altLang="zh-CN" sz="2400" dirty="0">
              <a:effectLst/>
            </a:endParaRPr>
          </a:p>
          <a:p>
            <a:pPr algn="l"/>
            <a:r>
              <a:rPr lang="zh-CN" altLang="en-US" sz="2400" dirty="0">
                <a:effectLst/>
              </a:rPr>
              <a:t>对于电商平台，由于订单处理、库存管理和支付这些关键功能对数据的一致性有很高的要求，偏向于选择</a:t>
            </a:r>
            <a:r>
              <a:rPr lang="zh-CN" altLang="en-US" sz="2400" dirty="0">
                <a:solidFill>
                  <a:srgbClr val="FF0000"/>
                </a:solidFill>
                <a:effectLst/>
              </a:rPr>
              <a:t>“一致性”和“分区容错性”而牺牲一部分的“可用性”。</a:t>
            </a:r>
          </a:p>
        </p:txBody>
      </p:sp>
    </p:spTree>
    <p:extLst>
      <p:ext uri="{BB962C8B-B14F-4D97-AF65-F5344CB8AC3E}">
        <p14:creationId xmlns:p14="http://schemas.microsoft.com/office/powerpoint/2010/main" val="278381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4616970"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整体设计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架构设计</a:t>
            </a:r>
          </a:p>
        </p:txBody>
      </p:sp>
      <p:sp>
        <p:nvSpPr>
          <p:cNvPr id="2" name="Rectangle 2">
            <a:extLst>
              <a:ext uri="{FF2B5EF4-FFF2-40B4-BE49-F238E27FC236}">
                <a16:creationId xmlns:a16="http://schemas.microsoft.com/office/drawing/2014/main" id="{0D684459-A409-3E66-58D8-EE8C043E8E7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7" name="Picture 3">
            <a:extLst>
              <a:ext uri="{FF2B5EF4-FFF2-40B4-BE49-F238E27FC236}">
                <a16:creationId xmlns:a16="http://schemas.microsoft.com/office/drawing/2014/main" id="{D0FB2387-1C0A-5A2B-080D-FCA01B572F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09" y="687138"/>
            <a:ext cx="11399526" cy="61619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3643B46-DC65-B7DD-084D-EDE4E6E6262C}"/>
              </a:ext>
            </a:extLst>
          </p:cNvPr>
          <p:cNvSpPr>
            <a:spLocks noChangeArrowheads="1"/>
          </p:cNvSpPr>
          <p:nvPr/>
        </p:nvSpPr>
        <p:spPr bwMode="auto">
          <a:xfrm flipV="1">
            <a:off x="332508" y="-580457"/>
            <a:ext cx="949546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684665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AA0BE4C-77D3-45DA-B7AC-627B1EE1762B}"/>
              </a:ext>
            </a:extLst>
          </p:cNvPr>
          <p:cNvCxnSpPr>
            <a:cxnSpLocks/>
          </p:cNvCxnSpPr>
          <p:nvPr/>
        </p:nvCxnSpPr>
        <p:spPr>
          <a:xfrm flipV="1">
            <a:off x="332509" y="671898"/>
            <a:ext cx="10258895" cy="15240"/>
          </a:xfrm>
          <a:prstGeom prst="line">
            <a:avLst/>
          </a:prstGeom>
          <a:ln w="28575">
            <a:solidFill>
              <a:srgbClr val="0170FE"/>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C0A89C4-D354-4D56-A041-29BEFDFC8C1D}"/>
              </a:ext>
            </a:extLst>
          </p:cNvPr>
          <p:cNvSpPr/>
          <p:nvPr/>
        </p:nvSpPr>
        <p:spPr>
          <a:xfrm>
            <a:off x="332509" y="117916"/>
            <a:ext cx="4616970"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整体设计</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流程设计</a:t>
            </a:r>
          </a:p>
        </p:txBody>
      </p:sp>
      <p:pic>
        <p:nvPicPr>
          <p:cNvPr id="2049" name="Picture 1">
            <a:extLst>
              <a:ext uri="{FF2B5EF4-FFF2-40B4-BE49-F238E27FC236}">
                <a16:creationId xmlns:a16="http://schemas.microsoft.com/office/drawing/2014/main" id="{8013F540-7F85-69B7-8E36-774A52CE5B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8886"/>
          <a:stretch/>
        </p:blipFill>
        <p:spPr bwMode="auto">
          <a:xfrm>
            <a:off x="317784" y="1250632"/>
            <a:ext cx="11541707" cy="524239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D2178064-E240-992C-F7FA-52AC0F70387F}"/>
              </a:ext>
            </a:extLst>
          </p:cNvPr>
          <p:cNvSpPr>
            <a:spLocks noChangeArrowheads="1"/>
          </p:cNvSpPr>
          <p:nvPr/>
        </p:nvSpPr>
        <p:spPr bwMode="auto">
          <a:xfrm flipV="1">
            <a:off x="317784" y="-10551303"/>
            <a:ext cx="48501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1857754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2803</TotalTime>
  <Words>6567</Words>
  <Application>Microsoft Office PowerPoint</Application>
  <PresentationFormat>宽屏</PresentationFormat>
  <Paragraphs>366</Paragraphs>
  <Slides>47</Slides>
  <Notes>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47</vt:i4>
      </vt:variant>
    </vt:vector>
  </HeadingPairs>
  <TitlesOfParts>
    <vt:vector size="54" baseType="lpstr">
      <vt:lpstr>华文楷体</vt:lpstr>
      <vt:lpstr>微软雅黑</vt:lpstr>
      <vt:lpstr>等线</vt:lpstr>
      <vt:lpstr>等线 Light</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程岳</dc:creator>
  <cp:lastModifiedBy>He Routhleck</cp:lastModifiedBy>
  <cp:revision>103</cp:revision>
  <dcterms:created xsi:type="dcterms:W3CDTF">2022-10-26T02:50:33Z</dcterms:created>
  <dcterms:modified xsi:type="dcterms:W3CDTF">2023-06-25T05:53:39Z</dcterms:modified>
</cp:coreProperties>
</file>